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7"/>
  </p:notesMasterIdLst>
  <p:sldIdLst>
    <p:sldId id="267" r:id="rId2"/>
    <p:sldId id="266" r:id="rId3"/>
    <p:sldId id="256" r:id="rId4"/>
    <p:sldId id="257" r:id="rId5"/>
    <p:sldId id="279" r:id="rId6"/>
    <p:sldId id="293" r:id="rId7"/>
    <p:sldId id="280" r:id="rId8"/>
    <p:sldId id="259" r:id="rId9"/>
    <p:sldId id="258" r:id="rId10"/>
    <p:sldId id="261" r:id="rId11"/>
    <p:sldId id="260" r:id="rId12"/>
    <p:sldId id="263" r:id="rId13"/>
    <p:sldId id="264" r:id="rId14"/>
    <p:sldId id="265" r:id="rId15"/>
    <p:sldId id="288" r:id="rId16"/>
    <p:sldId id="289" r:id="rId17"/>
    <p:sldId id="290" r:id="rId18"/>
    <p:sldId id="292" r:id="rId19"/>
    <p:sldId id="291" r:id="rId20"/>
    <p:sldId id="294" r:id="rId21"/>
    <p:sldId id="295" r:id="rId22"/>
    <p:sldId id="296" r:id="rId23"/>
    <p:sldId id="298" r:id="rId24"/>
    <p:sldId id="297" r:id="rId25"/>
    <p:sldId id="299" r:id="rId26"/>
  </p:sldIdLst>
  <p:sldSz cx="12192000" cy="6858000"/>
  <p:notesSz cx="10234613" cy="710406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F80FF"/>
    <a:srgbClr val="CC66FF"/>
    <a:srgbClr val="FD6666"/>
    <a:srgbClr val="FC0280"/>
    <a:srgbClr val="FD66FF"/>
    <a:srgbClr val="66CCFF"/>
    <a:srgbClr val="66FFFF"/>
    <a:srgbClr val="074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>
      <p:cViewPr>
        <p:scale>
          <a:sx n="100" d="100"/>
          <a:sy n="100" d="100"/>
        </p:scale>
        <p:origin x="400" y="2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34.png>
</file>

<file path=ppt/media/image35.jpeg>
</file>

<file path=ppt/media/image36.jpeg>
</file>

<file path=ppt/media/image37.png>
</file>

<file path=ppt/media/image38.jpeg>
</file>

<file path=ppt/media/image39.png>
</file>

<file path=ppt/media/image4.png>
</file>

<file path=ppt/media/image40.jpeg>
</file>

<file path=ppt/media/image41.jpeg>
</file>

<file path=ppt/media/image42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434862" cy="35642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5797066" y="0"/>
            <a:ext cx="4434862" cy="35642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2022/12/26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986024" y="887968"/>
            <a:ext cx="4262247" cy="2397514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1023430" y="3418677"/>
            <a:ext cx="8187436" cy="2797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6747325"/>
            <a:ext cx="4434862" cy="3564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5797066" y="6747325"/>
            <a:ext cx="4434862" cy="3564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2986088" y="887413"/>
            <a:ext cx="4262437" cy="2398712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2022/12/26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2022/12/26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2022/12/26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2022/12/26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2022/12/26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2022/12/26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2022/12/26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2022/12/26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2022/12/26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2022/12/26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t>2022/12/26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30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jpeg"/><Relationship Id="rId3" Type="http://schemas.openxmlformats.org/officeDocument/2006/relationships/image" Target="../media/image33.jpeg"/><Relationship Id="rId7" Type="http://schemas.openxmlformats.org/officeDocument/2006/relationships/image" Target="../media/image3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6.jpeg"/><Relationship Id="rId5" Type="http://schemas.openxmlformats.org/officeDocument/2006/relationships/image" Target="../media/image35.jpeg"/><Relationship Id="rId4" Type="http://schemas.openxmlformats.org/officeDocument/2006/relationships/image" Target="../media/image34.png"/><Relationship Id="rId9" Type="http://schemas.openxmlformats.org/officeDocument/2006/relationships/image" Target="../media/image3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eg"/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2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19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12" Type="http://schemas.openxmlformats.org/officeDocument/2006/relationships/image" Target="../media/image18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11" Type="http://schemas.openxmlformats.org/officeDocument/2006/relationships/image" Target="../media/image17.png"/><Relationship Id="rId5" Type="http://schemas.openxmlformats.org/officeDocument/2006/relationships/image" Target="../media/image11.png"/><Relationship Id="rId15" Type="http://schemas.openxmlformats.org/officeDocument/2006/relationships/image" Target="../media/image21.pn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Relationship Id="rId1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zh-CN" sz="4000">
                <a:latin typeface="微软雅黑" panose="020B0503020204020204" charset="-122"/>
                <a:ea typeface="微软雅黑" panose="020B0503020204020204" charset="-122"/>
              </a:rPr>
              <a:t>Object Detection </a:t>
            </a:r>
            <a:br>
              <a:rPr lang="en-US" altLang="zh-CN" sz="4000">
                <a:latin typeface="微软雅黑" panose="020B0503020204020204" charset="-122"/>
                <a:ea typeface="微软雅黑" panose="020B0503020204020204" charset="-122"/>
              </a:rPr>
            </a:br>
            <a:r>
              <a:rPr lang="en-US" altLang="zh-CN" sz="4000">
                <a:latin typeface="微软雅黑" panose="020B0503020204020204" charset="-122"/>
                <a:ea typeface="微软雅黑" panose="020B0503020204020204" charset="-122"/>
              </a:rPr>
              <a:t>Deep Neural Network Architecture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956685"/>
            <a:ext cx="9144000" cy="1301115"/>
          </a:xfrm>
        </p:spPr>
        <p:txBody>
          <a:bodyPr>
            <a:normAutofit fontScale="92500"/>
          </a:bodyPr>
          <a:lstStyle/>
          <a:p>
            <a:pPr>
              <a:lnSpc>
                <a:spcPct val="110000"/>
              </a:lnSpc>
            </a:pPr>
            <a:r>
              <a:rPr lang="zh-CN" altLang="en-US" sz="3600">
                <a:latin typeface="微软雅黑" panose="020B0503020204020204" charset="-122"/>
                <a:ea typeface="微软雅黑" panose="020B0503020204020204" charset="-122"/>
              </a:rPr>
              <a:t>图像分类与物体检测</a:t>
            </a:r>
          </a:p>
          <a:p>
            <a:pPr>
              <a:lnSpc>
                <a:spcPct val="110000"/>
              </a:lnSpc>
            </a:pPr>
            <a:r>
              <a:rPr lang="zh-CN" altLang="en-US" sz="3600">
                <a:latin typeface="微软雅黑" panose="020B0503020204020204" charset="-122"/>
                <a:ea typeface="微软雅黑" panose="020B0503020204020204" charset="-122"/>
              </a:rPr>
              <a:t>深度神经网络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rcRect b="9820"/>
          <a:stretch>
            <a:fillRect/>
          </a:stretch>
        </p:blipFill>
        <p:spPr>
          <a:xfrm>
            <a:off x="3746500" y="5337810"/>
            <a:ext cx="2990850" cy="1498600"/>
          </a:xfrm>
          <a:prstGeom prst="rect">
            <a:avLst/>
          </a:prstGeom>
        </p:spPr>
      </p:pic>
      <p:sp>
        <p:nvSpPr>
          <p:cNvPr id="22" name="平行四边形 21"/>
          <p:cNvSpPr/>
          <p:nvPr/>
        </p:nvSpPr>
        <p:spPr>
          <a:xfrm rot="16200000" flipH="1">
            <a:off x="7454265" y="3357245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平行四边形 23"/>
          <p:cNvSpPr/>
          <p:nvPr/>
        </p:nvSpPr>
        <p:spPr>
          <a:xfrm rot="16200000" flipH="1">
            <a:off x="7574915" y="3357245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平行四边形 24"/>
          <p:cNvSpPr/>
          <p:nvPr/>
        </p:nvSpPr>
        <p:spPr>
          <a:xfrm rot="16200000" flipH="1">
            <a:off x="7697470" y="3357245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平行四边形 15"/>
          <p:cNvSpPr/>
          <p:nvPr/>
        </p:nvSpPr>
        <p:spPr>
          <a:xfrm rot="16200000" flipH="1">
            <a:off x="7454265" y="170815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平行四边形 16"/>
          <p:cNvSpPr/>
          <p:nvPr/>
        </p:nvSpPr>
        <p:spPr>
          <a:xfrm rot="16200000" flipH="1">
            <a:off x="7594600" y="170815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平行四边形 14"/>
          <p:cNvSpPr/>
          <p:nvPr/>
        </p:nvSpPr>
        <p:spPr>
          <a:xfrm rot="16200000" flipH="1">
            <a:off x="7715250" y="170815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35280" y="574675"/>
            <a:ext cx="45485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SPPnet</a:t>
            </a:r>
          </a:p>
        </p:txBody>
      </p:sp>
      <p:sp>
        <p:nvSpPr>
          <p:cNvPr id="90" name="文本框 89"/>
          <p:cNvSpPr txBox="1"/>
          <p:nvPr/>
        </p:nvSpPr>
        <p:spPr>
          <a:xfrm>
            <a:off x="376555" y="1096645"/>
            <a:ext cx="467296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生成固定长度的特征向量，与输入图片的大小和尺度无关</a:t>
            </a:r>
          </a:p>
        </p:txBody>
      </p:sp>
      <p:pic>
        <p:nvPicPr>
          <p:cNvPr id="66" name="图片 65"/>
          <p:cNvPicPr>
            <a:picLocks noChangeAspect="1"/>
          </p:cNvPicPr>
          <p:nvPr/>
        </p:nvPicPr>
        <p:blipFill>
          <a:blip r:embed="rId3"/>
          <a:srcRect r="21359"/>
          <a:stretch>
            <a:fillRect/>
          </a:stretch>
        </p:blipFill>
        <p:spPr>
          <a:xfrm>
            <a:off x="1539875" y="2027555"/>
            <a:ext cx="5730240" cy="3017520"/>
          </a:xfrm>
          <a:prstGeom prst="rect">
            <a:avLst/>
          </a:prstGeom>
        </p:spPr>
      </p:pic>
      <p:sp>
        <p:nvSpPr>
          <p:cNvPr id="2" name="平行四边形 1"/>
          <p:cNvSpPr/>
          <p:nvPr/>
        </p:nvSpPr>
        <p:spPr>
          <a:xfrm rot="16200000" flipH="1">
            <a:off x="7836535" y="170942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" name="直接连接符 3"/>
          <p:cNvCxnSpPr/>
          <p:nvPr/>
        </p:nvCxnSpPr>
        <p:spPr>
          <a:xfrm>
            <a:off x="8573135" y="1492250"/>
            <a:ext cx="0" cy="92646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 flipV="1">
            <a:off x="8291195" y="1717675"/>
            <a:ext cx="525145" cy="50863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4" name="组合 13"/>
          <p:cNvGrpSpPr/>
          <p:nvPr/>
        </p:nvGrpSpPr>
        <p:grpSpPr>
          <a:xfrm>
            <a:off x="8291830" y="1381760"/>
            <a:ext cx="525145" cy="1181100"/>
            <a:chOff x="11982" y="2110"/>
            <a:chExt cx="827" cy="1860"/>
          </a:xfrm>
        </p:grpSpPr>
        <p:cxnSp>
          <p:nvCxnSpPr>
            <p:cNvPr id="7" name="直接连接符 6"/>
            <p:cNvCxnSpPr/>
            <p:nvPr/>
          </p:nvCxnSpPr>
          <p:spPr>
            <a:xfrm>
              <a:off x="12616" y="2110"/>
              <a:ext cx="0" cy="14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/>
          </p:nvCxnSpPr>
          <p:spPr>
            <a:xfrm>
              <a:off x="12204" y="2512"/>
              <a:ext cx="0" cy="14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 flipV="1">
              <a:off x="11982" y="2970"/>
              <a:ext cx="827" cy="8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 flipV="1">
              <a:off x="11983" y="2312"/>
              <a:ext cx="827" cy="8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平行四边形 18"/>
          <p:cNvSpPr/>
          <p:nvPr/>
        </p:nvSpPr>
        <p:spPr>
          <a:xfrm rot="16200000" flipH="1">
            <a:off x="7837805" y="3357245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0" name="直接连接符 19"/>
          <p:cNvCxnSpPr/>
          <p:nvPr/>
        </p:nvCxnSpPr>
        <p:spPr>
          <a:xfrm>
            <a:off x="8555355" y="3156585"/>
            <a:ext cx="0" cy="92646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 flipV="1">
            <a:off x="8292465" y="3365500"/>
            <a:ext cx="525145" cy="50863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平行四边形 22"/>
          <p:cNvSpPr/>
          <p:nvPr/>
        </p:nvSpPr>
        <p:spPr>
          <a:xfrm rot="16200000" flipH="1">
            <a:off x="7417435" y="496951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平行四边形 25"/>
          <p:cNvSpPr/>
          <p:nvPr/>
        </p:nvSpPr>
        <p:spPr>
          <a:xfrm rot="16200000" flipH="1">
            <a:off x="7559040" y="496951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平行四边形 26"/>
          <p:cNvSpPr/>
          <p:nvPr/>
        </p:nvSpPr>
        <p:spPr>
          <a:xfrm rot="16200000" flipH="1">
            <a:off x="7677785" y="496951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平行四边形 27"/>
          <p:cNvSpPr/>
          <p:nvPr/>
        </p:nvSpPr>
        <p:spPr>
          <a:xfrm rot="16200000" flipH="1">
            <a:off x="7800975" y="496951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9348470" y="1324610"/>
            <a:ext cx="76200" cy="207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/>
          <p:cNvSpPr/>
          <p:nvPr/>
        </p:nvSpPr>
        <p:spPr>
          <a:xfrm>
            <a:off x="9348470" y="1581150"/>
            <a:ext cx="76200" cy="207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/>
          <p:cNvSpPr/>
          <p:nvPr/>
        </p:nvSpPr>
        <p:spPr>
          <a:xfrm>
            <a:off x="9348470" y="2067560"/>
            <a:ext cx="76200" cy="207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/>
          <p:cNvSpPr/>
          <p:nvPr/>
        </p:nvSpPr>
        <p:spPr>
          <a:xfrm>
            <a:off x="9348470" y="2324100"/>
            <a:ext cx="76200" cy="207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32"/>
          <p:cNvSpPr/>
          <p:nvPr/>
        </p:nvSpPr>
        <p:spPr>
          <a:xfrm>
            <a:off x="9348470" y="3107690"/>
            <a:ext cx="76200" cy="2076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9348470" y="3364230"/>
            <a:ext cx="76200" cy="2076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9348470" y="3637280"/>
            <a:ext cx="76200" cy="2076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9348470" y="3893820"/>
            <a:ext cx="76200" cy="2076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9348470" y="5092700"/>
            <a:ext cx="76200" cy="20764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9159240" y="1639570"/>
            <a:ext cx="459740" cy="40068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...</a:t>
            </a:r>
          </a:p>
        </p:txBody>
      </p:sp>
      <p:sp>
        <p:nvSpPr>
          <p:cNvPr id="40" name="文本框 39"/>
          <p:cNvSpPr txBox="1"/>
          <p:nvPr/>
        </p:nvSpPr>
        <p:spPr>
          <a:xfrm>
            <a:off x="8764905" y="2563495"/>
            <a:ext cx="11163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>
                <a:latin typeface="微软雅黑" panose="020B0503020204020204" charset="-122"/>
                <a:ea typeface="微软雅黑" panose="020B0503020204020204" charset="-122"/>
              </a:rPr>
              <a:t>16x256-d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1" name="右箭头 40"/>
          <p:cNvSpPr/>
          <p:nvPr/>
        </p:nvSpPr>
        <p:spPr>
          <a:xfrm>
            <a:off x="8907145" y="1826260"/>
            <a:ext cx="252095" cy="360045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文本框 41"/>
          <p:cNvSpPr txBox="1"/>
          <p:nvPr/>
        </p:nvSpPr>
        <p:spPr>
          <a:xfrm>
            <a:off x="8773795" y="4101465"/>
            <a:ext cx="11163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>
                <a:latin typeface="微软雅黑" panose="020B0503020204020204" charset="-122"/>
                <a:ea typeface="微软雅黑" panose="020B0503020204020204" charset="-122"/>
              </a:rPr>
              <a:t>4x256-d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8790305" y="5300345"/>
            <a:ext cx="11163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>
                <a:latin typeface="微软雅黑" panose="020B0503020204020204" charset="-122"/>
                <a:ea typeface="微软雅黑" panose="020B0503020204020204" charset="-122"/>
              </a:rPr>
              <a:t>256-d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4" name="右箭头 43"/>
          <p:cNvSpPr/>
          <p:nvPr/>
        </p:nvSpPr>
        <p:spPr>
          <a:xfrm>
            <a:off x="8907145" y="3439795"/>
            <a:ext cx="252095" cy="360045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右箭头 44"/>
          <p:cNvSpPr/>
          <p:nvPr/>
        </p:nvSpPr>
        <p:spPr>
          <a:xfrm>
            <a:off x="8907145" y="5016500"/>
            <a:ext cx="252095" cy="360045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1" name="组合 50"/>
          <p:cNvGrpSpPr/>
          <p:nvPr/>
        </p:nvGrpSpPr>
        <p:grpSpPr>
          <a:xfrm>
            <a:off x="9950450" y="2380615"/>
            <a:ext cx="459740" cy="1206500"/>
            <a:chOff x="15243" y="2572"/>
            <a:chExt cx="724" cy="1900"/>
          </a:xfrm>
        </p:grpSpPr>
        <p:sp>
          <p:nvSpPr>
            <p:cNvPr id="46" name="矩形 45"/>
            <p:cNvSpPr/>
            <p:nvPr/>
          </p:nvSpPr>
          <p:spPr>
            <a:xfrm>
              <a:off x="15541" y="2572"/>
              <a:ext cx="120" cy="3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矩形 46"/>
            <p:cNvSpPr/>
            <p:nvPr/>
          </p:nvSpPr>
          <p:spPr>
            <a:xfrm>
              <a:off x="15541" y="2976"/>
              <a:ext cx="120" cy="3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矩形 47"/>
            <p:cNvSpPr/>
            <p:nvPr/>
          </p:nvSpPr>
          <p:spPr>
            <a:xfrm>
              <a:off x="15541" y="3742"/>
              <a:ext cx="120" cy="3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/>
          </p:nvSpPr>
          <p:spPr>
            <a:xfrm>
              <a:off x="15541" y="4146"/>
              <a:ext cx="120" cy="3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15243" y="3068"/>
              <a:ext cx="724" cy="631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en-US" altLang="zh-CN" b="1">
                  <a:latin typeface="微软雅黑" panose="020B0503020204020204" charset="-122"/>
                  <a:ea typeface="微软雅黑" panose="020B0503020204020204" charset="-122"/>
                </a:rPr>
                <a:t>...</a:t>
              </a: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10128250" y="3650615"/>
            <a:ext cx="76200" cy="993140"/>
            <a:chOff x="14267" y="4751"/>
            <a:chExt cx="120" cy="1564"/>
          </a:xfrm>
        </p:grpSpPr>
        <p:sp>
          <p:nvSpPr>
            <p:cNvPr id="52" name="矩形 51"/>
            <p:cNvSpPr/>
            <p:nvPr/>
          </p:nvSpPr>
          <p:spPr>
            <a:xfrm>
              <a:off x="14267" y="4751"/>
              <a:ext cx="120" cy="327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/>
            <p:cNvSpPr/>
            <p:nvPr/>
          </p:nvSpPr>
          <p:spPr>
            <a:xfrm>
              <a:off x="14267" y="5155"/>
              <a:ext cx="120" cy="327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矩形 53"/>
            <p:cNvSpPr/>
            <p:nvPr/>
          </p:nvSpPr>
          <p:spPr>
            <a:xfrm>
              <a:off x="14267" y="5585"/>
              <a:ext cx="120" cy="327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矩形 54"/>
            <p:cNvSpPr/>
            <p:nvPr/>
          </p:nvSpPr>
          <p:spPr>
            <a:xfrm>
              <a:off x="14267" y="5989"/>
              <a:ext cx="120" cy="327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7" name="矩形 56"/>
          <p:cNvSpPr/>
          <p:nvPr/>
        </p:nvSpPr>
        <p:spPr>
          <a:xfrm>
            <a:off x="10125710" y="4713605"/>
            <a:ext cx="76200" cy="20764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右大括号 57"/>
          <p:cNvSpPr/>
          <p:nvPr/>
        </p:nvSpPr>
        <p:spPr>
          <a:xfrm>
            <a:off x="9687560" y="1820545"/>
            <a:ext cx="270510" cy="3456305"/>
          </a:xfrm>
          <a:prstGeom prst="rightBrace">
            <a:avLst>
              <a:gd name="adj1" fmla="val 220264"/>
              <a:gd name="adj2" fmla="val 50000"/>
            </a:avLst>
          </a:prstGeom>
          <a:ln w="28575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7545705" y="1199515"/>
            <a:ext cx="2886710" cy="4987925"/>
          </a:xfrm>
          <a:prstGeom prst="rect">
            <a:avLst/>
          </a:prstGeom>
          <a:noFill/>
          <a:ln w="19050">
            <a:prstDash val="sys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0" name="图片 59"/>
          <p:cNvPicPr>
            <a:picLocks noChangeAspect="1"/>
          </p:cNvPicPr>
          <p:nvPr/>
        </p:nvPicPr>
        <p:blipFill>
          <a:blip r:embed="rId3"/>
          <a:srcRect l="80518"/>
          <a:stretch>
            <a:fillRect/>
          </a:stretch>
        </p:blipFill>
        <p:spPr>
          <a:xfrm>
            <a:off x="10447020" y="2353945"/>
            <a:ext cx="1047750" cy="2227580"/>
          </a:xfrm>
          <a:prstGeom prst="rect">
            <a:avLst/>
          </a:prstGeom>
        </p:spPr>
      </p:pic>
      <p:sp>
        <p:nvSpPr>
          <p:cNvPr id="61" name="文本框 60"/>
          <p:cNvSpPr txBox="1"/>
          <p:nvPr/>
        </p:nvSpPr>
        <p:spPr>
          <a:xfrm>
            <a:off x="7193915" y="847725"/>
            <a:ext cx="359092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Spatial Pyramid Pooling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空间金字塔池化</a:t>
            </a:r>
          </a:p>
        </p:txBody>
      </p:sp>
      <p:sp>
        <p:nvSpPr>
          <p:cNvPr id="62" name="文本框 61"/>
          <p:cNvSpPr txBox="1"/>
          <p:nvPr/>
        </p:nvSpPr>
        <p:spPr>
          <a:xfrm>
            <a:off x="9834880" y="5045075"/>
            <a:ext cx="6121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固定</a:t>
            </a:r>
          </a:p>
          <a:p>
            <a:pPr algn="ctr"/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长度</a:t>
            </a:r>
          </a:p>
        </p:txBody>
      </p:sp>
      <p:sp>
        <p:nvSpPr>
          <p:cNvPr id="63" name="文本框 62"/>
          <p:cNvSpPr txBox="1"/>
          <p:nvPr/>
        </p:nvSpPr>
        <p:spPr>
          <a:xfrm>
            <a:off x="7289165" y="6227445"/>
            <a:ext cx="27533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Max Pooling @ 256 depth </a:t>
            </a:r>
          </a:p>
        </p:txBody>
      </p:sp>
      <p:sp>
        <p:nvSpPr>
          <p:cNvPr id="64" name="文本框 63"/>
          <p:cNvSpPr txBox="1"/>
          <p:nvPr/>
        </p:nvSpPr>
        <p:spPr>
          <a:xfrm>
            <a:off x="7677150" y="2601595"/>
            <a:ext cx="111633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5x5@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步长</a:t>
            </a:r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4</a:t>
            </a:r>
          </a:p>
        </p:txBody>
      </p:sp>
      <p:sp>
        <p:nvSpPr>
          <p:cNvPr id="65" name="文本框 64"/>
          <p:cNvSpPr txBox="1"/>
          <p:nvPr/>
        </p:nvSpPr>
        <p:spPr>
          <a:xfrm>
            <a:off x="7611110" y="4267835"/>
            <a:ext cx="111633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7x7@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步长</a:t>
            </a:r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6</a:t>
            </a:r>
          </a:p>
        </p:txBody>
      </p:sp>
      <p:sp>
        <p:nvSpPr>
          <p:cNvPr id="67" name="文本框 66"/>
          <p:cNvSpPr txBox="1"/>
          <p:nvPr/>
        </p:nvSpPr>
        <p:spPr>
          <a:xfrm>
            <a:off x="7611110" y="5916295"/>
            <a:ext cx="126111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13x13@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步长</a:t>
            </a:r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13</a:t>
            </a:r>
          </a:p>
        </p:txBody>
      </p:sp>
      <p:sp>
        <p:nvSpPr>
          <p:cNvPr id="69" name="左大括号 68"/>
          <p:cNvSpPr/>
          <p:nvPr/>
        </p:nvSpPr>
        <p:spPr>
          <a:xfrm>
            <a:off x="7332345" y="1882140"/>
            <a:ext cx="180340" cy="3455670"/>
          </a:xfrm>
          <a:prstGeom prst="leftBrace">
            <a:avLst>
              <a:gd name="adj1" fmla="val 319014"/>
              <a:gd name="adj2" fmla="val 50000"/>
            </a:avLst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pic>
        <p:nvPicPr>
          <p:cNvPr id="70" name="图片 69"/>
          <p:cNvPicPr>
            <a:picLocks noChangeAspect="1"/>
          </p:cNvPicPr>
          <p:nvPr/>
        </p:nvPicPr>
        <p:blipFill>
          <a:blip r:embed="rId4"/>
          <a:srcRect l="21527"/>
          <a:stretch>
            <a:fillRect/>
          </a:stretch>
        </p:blipFill>
        <p:spPr>
          <a:xfrm>
            <a:off x="180340" y="3166745"/>
            <a:ext cx="1481455" cy="1270000"/>
          </a:xfrm>
          <a:prstGeom prst="rect">
            <a:avLst/>
          </a:prstGeom>
        </p:spPr>
      </p:pic>
      <p:grpSp>
        <p:nvGrpSpPr>
          <p:cNvPr id="73" name="组合 72"/>
          <p:cNvGrpSpPr/>
          <p:nvPr/>
        </p:nvGrpSpPr>
        <p:grpSpPr>
          <a:xfrm>
            <a:off x="4173220" y="4180205"/>
            <a:ext cx="1234440" cy="1096010"/>
            <a:chOff x="4207" y="7900"/>
            <a:chExt cx="2356" cy="2082"/>
          </a:xfrm>
        </p:grpSpPr>
        <p:pic>
          <p:nvPicPr>
            <p:cNvPr id="72" name="图片 71"/>
            <p:cNvPicPr>
              <a:picLocks noChangeAspect="1"/>
            </p:cNvPicPr>
            <p:nvPr/>
          </p:nvPicPr>
          <p:blipFill>
            <a:blip r:embed="rId5"/>
            <a:srcRect l="24825"/>
            <a:stretch>
              <a:fillRect/>
            </a:stretch>
          </p:blipFill>
          <p:spPr>
            <a:xfrm>
              <a:off x="4207" y="7900"/>
              <a:ext cx="2356" cy="2083"/>
            </a:xfrm>
            <a:prstGeom prst="rect">
              <a:avLst/>
            </a:prstGeom>
          </p:spPr>
        </p:pic>
        <p:pic>
          <p:nvPicPr>
            <p:cNvPr id="71" name="图片 70"/>
            <p:cNvPicPr preferRelativeResize="0"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460" y="8116"/>
              <a:ext cx="690" cy="1691"/>
            </a:xfrm>
            <a:prstGeom prst="rect">
              <a:avLst/>
            </a:prstGeom>
            <a:blipFill rotWithShape="1">
              <a:blip r:embed="rId7">
                <a:alphaModFix amt="73000"/>
              </a:blip>
              <a:tile tx="12700" ty="12700" sx="100000" sy="100000" flip="none" algn="tl"/>
            </a:blipFill>
          </p:spPr>
        </p:pic>
      </p:grpSp>
      <p:cxnSp>
        <p:nvCxnSpPr>
          <p:cNvPr id="74" name="曲线连接符 73"/>
          <p:cNvCxnSpPr>
            <a:stCxn id="70" idx="2"/>
            <a:endCxn id="72" idx="1"/>
          </p:cNvCxnSpPr>
          <p:nvPr/>
        </p:nvCxnSpPr>
        <p:spPr>
          <a:xfrm rot="5400000" flipV="1">
            <a:off x="2401253" y="2956878"/>
            <a:ext cx="292100" cy="3251835"/>
          </a:xfrm>
          <a:prstGeom prst="curvedConnector2">
            <a:avLst/>
          </a:prstGeom>
          <a:ln w="19050">
            <a:solidFill>
              <a:srgbClr val="00B0F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箭头连接符 74"/>
          <p:cNvCxnSpPr>
            <a:stCxn id="71" idx="3"/>
          </p:cNvCxnSpPr>
          <p:nvPr/>
        </p:nvCxnSpPr>
        <p:spPr>
          <a:xfrm flipV="1">
            <a:off x="5191125" y="3933190"/>
            <a:ext cx="2165350" cy="805815"/>
          </a:xfrm>
          <a:prstGeom prst="straightConnector1">
            <a:avLst/>
          </a:prstGeom>
          <a:ln w="1905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文本框 75"/>
          <p:cNvSpPr txBox="1"/>
          <p:nvPr/>
        </p:nvSpPr>
        <p:spPr>
          <a:xfrm>
            <a:off x="143510" y="4787265"/>
            <a:ext cx="3719195" cy="1037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10000"/>
              </a:lnSpc>
            </a:pPr>
            <a:r>
              <a:rPr lang="zh-CN" altLang="en-US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将输入图片的区域小图 映射到</a:t>
            </a:r>
          </a:p>
          <a:p>
            <a:pPr algn="l">
              <a:lnSpc>
                <a:spcPct val="110000"/>
              </a:lnSpc>
            </a:pPr>
            <a:r>
              <a:rPr lang="en-US" altLang="zh-CN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conv_5 </a:t>
            </a:r>
            <a:r>
              <a:rPr lang="zh-CN" altLang="en-US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的特征图对应的区域小图上</a:t>
            </a:r>
          </a:p>
          <a:p>
            <a:pPr algn="l">
              <a:lnSpc>
                <a:spcPct val="110000"/>
              </a:lnSpc>
            </a:pPr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窗口的左上</a:t>
            </a:r>
            <a:r>
              <a:rPr lang="en-US" altLang="zh-CN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/</a:t>
            </a:r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右下 对应 特征图窗口的像素点</a:t>
            </a:r>
          </a:p>
          <a:p>
            <a:pPr algn="l">
              <a:lnSpc>
                <a:spcPct val="110000"/>
              </a:lnSpc>
            </a:pPr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选择合适的偏移量</a:t>
            </a:r>
            <a:r>
              <a:rPr lang="en-US" altLang="zh-CN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</a:p>
        </p:txBody>
      </p:sp>
      <p:sp>
        <p:nvSpPr>
          <p:cNvPr id="77" name="文本框 76"/>
          <p:cNvSpPr txBox="1"/>
          <p:nvPr/>
        </p:nvSpPr>
        <p:spPr>
          <a:xfrm>
            <a:off x="5407660" y="4307840"/>
            <a:ext cx="1636395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conv_5 </a:t>
            </a:r>
          </a:p>
          <a:p>
            <a:pPr algn="ctr"/>
            <a:r>
              <a:rPr lang="zh-CN" altLang="en-US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zh-CN" altLang="en-US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区域小图执行</a:t>
            </a:r>
            <a:r>
              <a:rPr lang="en-US" altLang="zh-CN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SPP </a:t>
            </a:r>
          </a:p>
        </p:txBody>
      </p:sp>
      <p:sp>
        <p:nvSpPr>
          <p:cNvPr id="84" name="矩形 83"/>
          <p:cNvSpPr/>
          <p:nvPr/>
        </p:nvSpPr>
        <p:spPr>
          <a:xfrm>
            <a:off x="11184890" y="2348230"/>
            <a:ext cx="612140" cy="22707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latin typeface="微软雅黑" panose="020B0503020204020204" charset="-122"/>
                <a:ea typeface="微软雅黑" panose="020B0503020204020204" charset="-122"/>
              </a:rPr>
              <a:t>SVM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Fast-RCNN</a:t>
            </a:r>
          </a:p>
        </p:txBody>
      </p:sp>
      <p:sp>
        <p:nvSpPr>
          <p:cNvPr id="82" name="文本框 81"/>
          <p:cNvSpPr txBox="1"/>
          <p:nvPr/>
        </p:nvSpPr>
        <p:spPr>
          <a:xfrm>
            <a:off x="6050280" y="5534660"/>
            <a:ext cx="2406650" cy="694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altLang="zh-CN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ROI pooling </a:t>
            </a:r>
          </a:p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可以看做</a:t>
            </a:r>
            <a:r>
              <a:rPr lang="en-US" altLang="zh-CN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SPP</a:t>
            </a: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的一个特例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3785" y="1397635"/>
            <a:ext cx="6142990" cy="2385695"/>
          </a:xfrm>
          <a:prstGeom prst="rect">
            <a:avLst/>
          </a:prstGeom>
        </p:spPr>
      </p:pic>
      <p:pic>
        <p:nvPicPr>
          <p:cNvPr id="10" name="图片 9" descr="pyr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4475" y="4357370"/>
            <a:ext cx="3479165" cy="2096135"/>
          </a:xfrm>
          <a:prstGeom prst="rect">
            <a:avLst/>
          </a:prstGeom>
        </p:spPr>
      </p:pic>
      <p:sp>
        <p:nvSpPr>
          <p:cNvPr id="12" name="下箭头 11"/>
          <p:cNvSpPr/>
          <p:nvPr/>
        </p:nvSpPr>
        <p:spPr>
          <a:xfrm>
            <a:off x="3875405" y="3922395"/>
            <a:ext cx="540385" cy="612140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2861945" y="5734050"/>
            <a:ext cx="138430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conv5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6528435" y="4458970"/>
            <a:ext cx="15220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只取一个 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pooling layer</a:t>
            </a:r>
          </a:p>
        </p:txBody>
      </p:sp>
      <p:sp>
        <p:nvSpPr>
          <p:cNvPr id="15" name="上箭头 14"/>
          <p:cNvSpPr/>
          <p:nvPr/>
        </p:nvSpPr>
        <p:spPr>
          <a:xfrm>
            <a:off x="4869815" y="3594735"/>
            <a:ext cx="504190" cy="540385"/>
          </a:xfrm>
          <a:prstGeom prst="upArrow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4560570" y="4152265"/>
            <a:ext cx="117094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ROI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池化层</a:t>
            </a:r>
          </a:p>
        </p:txBody>
      </p:sp>
      <p:sp>
        <p:nvSpPr>
          <p:cNvPr id="17" name="左箭头 16"/>
          <p:cNvSpPr/>
          <p:nvPr/>
        </p:nvSpPr>
        <p:spPr>
          <a:xfrm>
            <a:off x="6309995" y="4534535"/>
            <a:ext cx="396240" cy="432435"/>
          </a:xfrm>
          <a:prstGeom prst="leftArrow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FCN </a:t>
            </a:r>
            <a:r>
              <a:rPr lang="zh-CN" altLang="en-US" sz="2800" b="1">
                <a:latin typeface="微软雅黑" panose="020B0503020204020204" charset="-122"/>
                <a:ea typeface="微软雅黑" panose="020B0503020204020204" charset="-122"/>
              </a:rPr>
              <a:t>全卷积网络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405" y="993140"/>
            <a:ext cx="11159490" cy="25654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5450" y="4427855"/>
            <a:ext cx="2633980" cy="152781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34010" y="5901690"/>
            <a:ext cx="2840990" cy="691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经过</a:t>
            </a:r>
            <a:r>
              <a:rPr lang="en-US" altLang="zh-CN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CNN</a:t>
            </a:r>
            <a:r>
              <a:rPr lang="zh-CN" altLang="en-US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后，</a:t>
            </a:r>
            <a:r>
              <a:rPr lang="en-US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2</a:t>
            </a:r>
            <a:r>
              <a:rPr lang="zh-CN" altLang="en-US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图尺度相差 </a:t>
            </a:r>
            <a:r>
              <a:rPr lang="en-US" altLang="zh-CN" sz="1000" b="1">
                <a:solidFill>
                  <a:srgbClr val="00B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16 </a:t>
            </a:r>
            <a:r>
              <a:rPr lang="zh-CN" altLang="en-US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倍</a:t>
            </a:r>
            <a:endParaRPr 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30000"/>
              </a:lnSpc>
            </a:pPr>
            <a:r>
              <a:rPr 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conv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Anchor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投射回原图像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, </a:t>
            </a:r>
          </a:p>
          <a:p>
            <a:pPr algn="ctr">
              <a:lnSpc>
                <a:spcPct val="130000"/>
              </a:lnSpc>
            </a:pP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特征图像素点作为原图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Anchor Box 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中心点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10560" y="4685665"/>
            <a:ext cx="3081655" cy="111442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1821180" y="4772025"/>
            <a:ext cx="1271905" cy="955675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2115185" y="4647565"/>
            <a:ext cx="216535" cy="216535"/>
          </a:xfrm>
          <a:prstGeom prst="rect">
            <a:avLst/>
          </a:prstGeom>
          <a:solidFill>
            <a:srgbClr val="92D05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8" name="直接箭头连接符 17"/>
          <p:cNvCxnSpPr/>
          <p:nvPr/>
        </p:nvCxnSpPr>
        <p:spPr>
          <a:xfrm flipV="1">
            <a:off x="857885" y="4749165"/>
            <a:ext cx="1390015" cy="179705"/>
          </a:xfrm>
          <a:prstGeom prst="straightConnector1">
            <a:avLst/>
          </a:prstGeom>
          <a:ln w="12700">
            <a:solidFill>
              <a:schemeClr val="accent6">
                <a:lumMod val="40000"/>
                <a:lumOff val="6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椭圆 18"/>
          <p:cNvSpPr/>
          <p:nvPr/>
        </p:nvSpPr>
        <p:spPr>
          <a:xfrm>
            <a:off x="2185670" y="4718050"/>
            <a:ext cx="75565" cy="75565"/>
          </a:xfrm>
          <a:prstGeom prst="ellipse">
            <a:avLst/>
          </a:prstGeom>
          <a:solidFill>
            <a:srgbClr val="C0000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3604895" y="5210175"/>
            <a:ext cx="75565" cy="75565"/>
          </a:xfrm>
          <a:prstGeom prst="ellipse">
            <a:avLst/>
          </a:prstGeom>
          <a:solidFill>
            <a:srgbClr val="C0000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2" name="曲线连接符 21"/>
          <p:cNvCxnSpPr/>
          <p:nvPr/>
        </p:nvCxnSpPr>
        <p:spPr>
          <a:xfrm>
            <a:off x="2082800" y="4803140"/>
            <a:ext cx="1305560" cy="440055"/>
          </a:xfrm>
          <a:prstGeom prst="curvedConnector3">
            <a:avLst>
              <a:gd name="adj1" fmla="val 50049"/>
            </a:avLst>
          </a:prstGeom>
          <a:ln w="28575">
            <a:solidFill>
              <a:srgbClr val="92D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3083560" y="5828030"/>
            <a:ext cx="10648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中心点</a:t>
            </a:r>
          </a:p>
          <a:p>
            <a:pPr algn="ctr">
              <a:lnSpc>
                <a:spcPct val="120000"/>
              </a:lnSpc>
            </a:pP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3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尺度 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&amp; 3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比例</a:t>
            </a:r>
            <a:endParaRPr lang="zh-CN" altLang="en-US" sz="1000">
              <a:solidFill>
                <a:srgbClr val="FC028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20000"/>
              </a:lnSpc>
            </a:pPr>
            <a:r>
              <a:rPr lang="en-US" altLang="zh-CN" sz="1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3x3=9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3914140" y="5955665"/>
            <a:ext cx="12731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Anchor Box</a:t>
            </a:r>
          </a:p>
          <a:p>
            <a:pPr algn="ctr">
              <a:lnSpc>
                <a:spcPct val="120000"/>
              </a:lnSpc>
            </a:pP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在原图中的显示</a:t>
            </a:r>
          </a:p>
        </p:txBody>
      </p:sp>
      <p:sp>
        <p:nvSpPr>
          <p:cNvPr id="25" name="文本框 24"/>
          <p:cNvSpPr txBox="1"/>
          <p:nvPr/>
        </p:nvSpPr>
        <p:spPr>
          <a:xfrm>
            <a:off x="5017135" y="5859145"/>
            <a:ext cx="12992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000" dirty="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原图中所有的</a:t>
            </a:r>
          </a:p>
          <a:p>
            <a:pPr algn="ctr">
              <a:lnSpc>
                <a:spcPct val="120000"/>
              </a:lnSpc>
            </a:pP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Anchor Box</a:t>
            </a:r>
          </a:p>
          <a:p>
            <a:pPr algn="ctr">
              <a:lnSpc>
                <a:spcPct val="120000"/>
              </a:lnSpc>
            </a:pPr>
            <a:r>
              <a:rPr lang="en-US" altLang="zh-CN" sz="100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1900 x 9 = 17100</a:t>
            </a:r>
            <a:endParaRPr lang="en-US" altLang="zh-CN" sz="1000" b="1" dirty="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42" name="图片 41"/>
          <p:cNvPicPr>
            <a:picLocks noChangeAspect="1"/>
          </p:cNvPicPr>
          <p:nvPr/>
        </p:nvPicPr>
        <p:blipFill>
          <a:blip r:embed="rId7"/>
          <a:srcRect r="9285"/>
          <a:stretch>
            <a:fillRect/>
          </a:stretch>
        </p:blipFill>
        <p:spPr>
          <a:xfrm>
            <a:off x="6476365" y="4683125"/>
            <a:ext cx="1368425" cy="1223645"/>
          </a:xfrm>
          <a:prstGeom prst="rect">
            <a:avLst/>
          </a:prstGeom>
        </p:spPr>
      </p:pic>
      <p:sp>
        <p:nvSpPr>
          <p:cNvPr id="43" name="文本框 42"/>
          <p:cNvSpPr txBox="1"/>
          <p:nvPr/>
        </p:nvSpPr>
        <p:spPr>
          <a:xfrm>
            <a:off x="6476365" y="4471670"/>
            <a:ext cx="57975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128</a:t>
            </a:r>
          </a:p>
        </p:txBody>
      </p:sp>
      <p:sp>
        <p:nvSpPr>
          <p:cNvPr id="44" name="文本框 43"/>
          <p:cNvSpPr txBox="1"/>
          <p:nvPr/>
        </p:nvSpPr>
        <p:spPr>
          <a:xfrm>
            <a:off x="7485380" y="4471670"/>
            <a:ext cx="57340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>
                <a:solidFill>
                  <a:schemeClr val="accent6"/>
                </a:solidFill>
                <a:latin typeface="微软雅黑" panose="020B0503020204020204" charset="-122"/>
                <a:ea typeface="微软雅黑" panose="020B0503020204020204" charset="-122"/>
              </a:rPr>
              <a:t>256</a:t>
            </a:r>
          </a:p>
        </p:txBody>
      </p:sp>
      <p:sp>
        <p:nvSpPr>
          <p:cNvPr id="45" name="文本框 44"/>
          <p:cNvSpPr txBox="1"/>
          <p:nvPr/>
        </p:nvSpPr>
        <p:spPr>
          <a:xfrm>
            <a:off x="6978650" y="4375785"/>
            <a:ext cx="64897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>
                <a:solidFill>
                  <a:srgbClr val="7030A0"/>
                </a:solidFill>
                <a:latin typeface="微软雅黑" panose="020B0503020204020204" charset="-122"/>
                <a:ea typeface="微软雅黑" panose="020B0503020204020204" charset="-122"/>
              </a:rPr>
              <a:t>512</a:t>
            </a:r>
          </a:p>
        </p:txBody>
      </p:sp>
      <p:sp>
        <p:nvSpPr>
          <p:cNvPr id="46" name="文本框 45"/>
          <p:cNvSpPr txBox="1"/>
          <p:nvPr/>
        </p:nvSpPr>
        <p:spPr>
          <a:xfrm>
            <a:off x="6163945" y="5863590"/>
            <a:ext cx="1908175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3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尺度 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x 3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比例，</a:t>
            </a:r>
          </a:p>
          <a:p>
            <a:pPr algn="ctr">
              <a:lnSpc>
                <a:spcPct val="140000"/>
              </a:lnSpc>
            </a:pP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可以覆盖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800x600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原图像中</a:t>
            </a:r>
          </a:p>
          <a:p>
            <a:pPr algn="ctr">
              <a:lnSpc>
                <a:spcPct val="140000"/>
              </a:lnSpc>
            </a:pP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几乎所有物体外框</a:t>
            </a:r>
          </a:p>
        </p:txBody>
      </p:sp>
      <p:sp>
        <p:nvSpPr>
          <p:cNvPr id="47" name="文本框 46"/>
          <p:cNvSpPr txBox="1"/>
          <p:nvPr/>
        </p:nvSpPr>
        <p:spPr>
          <a:xfrm>
            <a:off x="3237230" y="2487295"/>
            <a:ext cx="41275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50</a:t>
            </a:r>
          </a:p>
        </p:txBody>
      </p:sp>
      <p:sp>
        <p:nvSpPr>
          <p:cNvPr id="48" name="文本框 47"/>
          <p:cNvSpPr txBox="1"/>
          <p:nvPr/>
        </p:nvSpPr>
        <p:spPr>
          <a:xfrm>
            <a:off x="3404235" y="2090420"/>
            <a:ext cx="41275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37</a:t>
            </a:r>
          </a:p>
        </p:txBody>
      </p:sp>
      <p:sp>
        <p:nvSpPr>
          <p:cNvPr id="63" name="矩形 62"/>
          <p:cNvSpPr/>
          <p:nvPr/>
        </p:nvSpPr>
        <p:spPr>
          <a:xfrm>
            <a:off x="6871970" y="2001520"/>
            <a:ext cx="925195" cy="6191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  <a:prstDash val="dash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ROI Pooling</a:t>
            </a:r>
          </a:p>
        </p:txBody>
      </p:sp>
      <p:sp>
        <p:nvSpPr>
          <p:cNvPr id="64" name="文本框 63"/>
          <p:cNvSpPr txBox="1"/>
          <p:nvPr/>
        </p:nvSpPr>
        <p:spPr>
          <a:xfrm>
            <a:off x="655320" y="4103370"/>
            <a:ext cx="252031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生成 </a:t>
            </a:r>
            <a:r>
              <a:rPr 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Anchor Boxes</a:t>
            </a:r>
          </a:p>
        </p:txBody>
      </p:sp>
      <p:sp>
        <p:nvSpPr>
          <p:cNvPr id="66" name="矩形 65"/>
          <p:cNvSpPr/>
          <p:nvPr/>
        </p:nvSpPr>
        <p:spPr>
          <a:xfrm>
            <a:off x="440690" y="4389120"/>
            <a:ext cx="7582535" cy="2211705"/>
          </a:xfrm>
          <a:prstGeom prst="rect">
            <a:avLst/>
          </a:prstGeom>
          <a:noFill/>
          <a:ln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8" name="图片 67"/>
          <p:cNvPicPr>
            <a:picLocks noChangeAspect="1"/>
          </p:cNvPicPr>
          <p:nvPr/>
        </p:nvPicPr>
        <p:blipFill>
          <a:blip r:embed="rId8"/>
          <a:srcRect l="39326" t="28848" r="38273" b="25167"/>
          <a:stretch>
            <a:fillRect/>
          </a:stretch>
        </p:blipFill>
        <p:spPr>
          <a:xfrm>
            <a:off x="6412865" y="1372870"/>
            <a:ext cx="1028065" cy="574675"/>
          </a:xfrm>
          <a:prstGeom prst="rect">
            <a:avLst/>
          </a:prstGeom>
        </p:spPr>
      </p:pic>
      <p:cxnSp>
        <p:nvCxnSpPr>
          <p:cNvPr id="70" name="肘形连接符 69"/>
          <p:cNvCxnSpPr/>
          <p:nvPr/>
        </p:nvCxnSpPr>
        <p:spPr>
          <a:xfrm flipV="1">
            <a:off x="6183630" y="1544955"/>
            <a:ext cx="247015" cy="191135"/>
          </a:xfrm>
          <a:prstGeom prst="bentConnector3">
            <a:avLst>
              <a:gd name="adj1" fmla="val 50129"/>
            </a:avLst>
          </a:prstGeom>
          <a:ln>
            <a:solidFill>
              <a:schemeClr val="tx1">
                <a:lumMod val="65000"/>
                <a:lumOff val="3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文本框 70"/>
          <p:cNvSpPr txBox="1"/>
          <p:nvPr/>
        </p:nvSpPr>
        <p:spPr>
          <a:xfrm>
            <a:off x="6183630" y="1127760"/>
            <a:ext cx="163449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原图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ROI 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投射回 特征图</a:t>
            </a:r>
          </a:p>
        </p:txBody>
      </p:sp>
      <p:sp>
        <p:nvSpPr>
          <p:cNvPr id="73" name="文本框 72"/>
          <p:cNvSpPr txBox="1"/>
          <p:nvPr/>
        </p:nvSpPr>
        <p:spPr>
          <a:xfrm>
            <a:off x="6801485" y="257365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r>
              <a:rPr lang="en-US" altLang="zh-CN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ROI</a:t>
            </a:r>
            <a:r>
              <a:rPr lang="zh-CN" alt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池化</a:t>
            </a:r>
          </a:p>
        </p:txBody>
      </p:sp>
      <p:sp>
        <p:nvSpPr>
          <p:cNvPr id="74" name="文本框 73"/>
          <p:cNvSpPr txBox="1"/>
          <p:nvPr/>
        </p:nvSpPr>
        <p:spPr>
          <a:xfrm>
            <a:off x="8138795" y="120967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8138795" y="1623060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6" name="文本框 75"/>
          <p:cNvSpPr txBox="1"/>
          <p:nvPr/>
        </p:nvSpPr>
        <p:spPr>
          <a:xfrm>
            <a:off x="8138795" y="233997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7" name="文本框 76"/>
          <p:cNvSpPr txBox="1"/>
          <p:nvPr/>
        </p:nvSpPr>
        <p:spPr>
          <a:xfrm>
            <a:off x="8147685" y="195770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8" name="文本框 77"/>
          <p:cNvSpPr txBox="1"/>
          <p:nvPr/>
        </p:nvSpPr>
        <p:spPr>
          <a:xfrm>
            <a:off x="8129905" y="2701290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79" name="直接箭头连接符 78"/>
          <p:cNvCxnSpPr/>
          <p:nvPr/>
        </p:nvCxnSpPr>
        <p:spPr>
          <a:xfrm>
            <a:off x="9122410" y="1544955"/>
            <a:ext cx="459740" cy="45402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箭头连接符 79"/>
          <p:cNvCxnSpPr/>
          <p:nvPr/>
        </p:nvCxnSpPr>
        <p:spPr>
          <a:xfrm>
            <a:off x="9122410" y="1902460"/>
            <a:ext cx="423545" cy="27622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箭头连接符 80"/>
          <p:cNvCxnSpPr/>
          <p:nvPr/>
        </p:nvCxnSpPr>
        <p:spPr>
          <a:xfrm flipV="1">
            <a:off x="9122410" y="2394585"/>
            <a:ext cx="423545" cy="21653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箭头连接符 82"/>
          <p:cNvCxnSpPr/>
          <p:nvPr/>
        </p:nvCxnSpPr>
        <p:spPr>
          <a:xfrm flipV="1">
            <a:off x="9122410" y="2502535"/>
            <a:ext cx="423545" cy="41910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曲线连接符 13"/>
          <p:cNvCxnSpPr/>
          <p:nvPr/>
        </p:nvCxnSpPr>
        <p:spPr>
          <a:xfrm rot="10800000" flipV="1">
            <a:off x="727710" y="2780030"/>
            <a:ext cx="2594610" cy="1608455"/>
          </a:xfrm>
          <a:prstGeom prst="curvedConnector3">
            <a:avLst>
              <a:gd name="adj1" fmla="val 100391"/>
            </a:avLst>
          </a:prstGeom>
          <a:ln w="3175">
            <a:solidFill>
              <a:srgbClr val="0070C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479376" y="5641975"/>
            <a:ext cx="1028254" cy="284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altLang="zh-CN" sz="100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50x38=1900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2310130" y="1407795"/>
            <a:ext cx="13398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① 预训练网络</a:t>
            </a:r>
          </a:p>
          <a:p>
            <a:pPr lvl="0" algn="ctr"/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生成特征图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Faster-RCNN</a:t>
            </a:r>
          </a:p>
        </p:txBody>
      </p:sp>
      <p:sp>
        <p:nvSpPr>
          <p:cNvPr id="28" name="矩形 27"/>
          <p:cNvSpPr/>
          <p:nvPr/>
        </p:nvSpPr>
        <p:spPr>
          <a:xfrm>
            <a:off x="3485515" y="3281680"/>
            <a:ext cx="901700" cy="46799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3x3 conv </a:t>
            </a:r>
          </a:p>
          <a:p>
            <a:pPr algn="ctr"/>
            <a:r>
              <a:rPr lang="en-US" altLang="zh-CN" sz="9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512 </a:t>
            </a:r>
            <a:r>
              <a:rPr lang="zh-CN" altLang="en-US" sz="9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输出通道</a:t>
            </a:r>
          </a:p>
        </p:txBody>
      </p:sp>
      <p:sp>
        <p:nvSpPr>
          <p:cNvPr id="29" name="矩形 28"/>
          <p:cNvSpPr/>
          <p:nvPr/>
        </p:nvSpPr>
        <p:spPr>
          <a:xfrm>
            <a:off x="4556760" y="3124200"/>
            <a:ext cx="845185" cy="41084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1x1 conv </a:t>
            </a:r>
          </a:p>
          <a:p>
            <a:pPr algn="ctr"/>
            <a:r>
              <a:rPr lang="en-US" altLang="zh-CN" sz="8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4*K </a:t>
            </a:r>
            <a:r>
              <a:rPr lang="zh-CN" altLang="en-US" sz="8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输出通道</a:t>
            </a:r>
          </a:p>
        </p:txBody>
      </p:sp>
      <p:sp>
        <p:nvSpPr>
          <p:cNvPr id="30" name="矩形 29"/>
          <p:cNvSpPr/>
          <p:nvPr/>
        </p:nvSpPr>
        <p:spPr>
          <a:xfrm>
            <a:off x="4556760" y="3579495"/>
            <a:ext cx="845185" cy="42926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1x1 conv </a:t>
            </a:r>
          </a:p>
          <a:p>
            <a:pPr algn="ctr"/>
            <a:r>
              <a:rPr lang="en-US" altLang="zh-CN" sz="8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2*K </a:t>
            </a:r>
            <a:r>
              <a:rPr lang="zh-CN" altLang="en-US" sz="8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输出通道</a:t>
            </a:r>
            <a:endParaRPr lang="en-US" altLang="zh-CN" sz="8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31" name="直接箭头连接符 30"/>
          <p:cNvCxnSpPr>
            <a:stCxn id="28" idx="3"/>
            <a:endCxn id="29" idx="1"/>
          </p:cNvCxnSpPr>
          <p:nvPr/>
        </p:nvCxnSpPr>
        <p:spPr>
          <a:xfrm flipV="1">
            <a:off x="4387215" y="3365500"/>
            <a:ext cx="169545" cy="18605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直接箭头连接符 31"/>
          <p:cNvCxnSpPr>
            <a:stCxn id="28" idx="3"/>
            <a:endCxn id="30" idx="1"/>
          </p:cNvCxnSpPr>
          <p:nvPr/>
        </p:nvCxnSpPr>
        <p:spPr>
          <a:xfrm>
            <a:off x="4387215" y="3551555"/>
            <a:ext cx="169545" cy="27813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" name="文本框 32"/>
          <p:cNvSpPr txBox="1"/>
          <p:nvPr/>
        </p:nvSpPr>
        <p:spPr>
          <a:xfrm>
            <a:off x="3530600" y="3700780"/>
            <a:ext cx="83121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conv</a:t>
            </a:r>
            <a:endParaRPr lang="zh-CN" altLang="en-US" sz="8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</a:p>
        </p:txBody>
      </p:sp>
      <p:sp>
        <p:nvSpPr>
          <p:cNvPr id="39" name="文本框 38"/>
          <p:cNvSpPr txBox="1"/>
          <p:nvPr/>
        </p:nvSpPr>
        <p:spPr>
          <a:xfrm>
            <a:off x="4612005" y="3960495"/>
            <a:ext cx="73469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物体概率</a:t>
            </a:r>
          </a:p>
        </p:txBody>
      </p:sp>
      <p:sp>
        <p:nvSpPr>
          <p:cNvPr id="58" name="文本框 57"/>
          <p:cNvSpPr txBox="1"/>
          <p:nvPr/>
        </p:nvSpPr>
        <p:spPr>
          <a:xfrm>
            <a:off x="4612005" y="2961005"/>
            <a:ext cx="73469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box </a:t>
            </a:r>
            <a:r>
              <a:rPr lang="zh-CN" altLang="en-US" sz="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坐标</a:t>
            </a:r>
          </a:p>
        </p:txBody>
      </p:sp>
      <p:sp>
        <p:nvSpPr>
          <p:cNvPr id="62" name="矩形 61"/>
          <p:cNvSpPr/>
          <p:nvPr/>
        </p:nvSpPr>
        <p:spPr>
          <a:xfrm>
            <a:off x="3441065" y="2957830"/>
            <a:ext cx="2078990" cy="1205865"/>
          </a:xfrm>
          <a:prstGeom prst="rect">
            <a:avLst/>
          </a:prstGeom>
          <a:noFill/>
          <a:ln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文本框 81"/>
          <p:cNvSpPr txBox="1"/>
          <p:nvPr/>
        </p:nvSpPr>
        <p:spPr>
          <a:xfrm>
            <a:off x="5384165" y="3641090"/>
            <a:ext cx="93218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正样本</a:t>
            </a: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IOU &gt;0.7</a:t>
            </a:r>
          </a:p>
          <a:p>
            <a:pPr algn="ctr"/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负样本</a:t>
            </a: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IOU &lt;0.3</a:t>
            </a:r>
          </a:p>
        </p:txBody>
      </p:sp>
      <p:sp>
        <p:nvSpPr>
          <p:cNvPr id="86" name="文本框 85"/>
          <p:cNvSpPr txBox="1"/>
          <p:nvPr/>
        </p:nvSpPr>
        <p:spPr>
          <a:xfrm>
            <a:off x="5457825" y="3325495"/>
            <a:ext cx="76136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有物体</a:t>
            </a: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P &gt; 0</a:t>
            </a:r>
          </a:p>
          <a:p>
            <a:pPr algn="ctr"/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无物体</a:t>
            </a: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P = 0</a:t>
            </a:r>
          </a:p>
        </p:txBody>
      </p:sp>
      <p:sp>
        <p:nvSpPr>
          <p:cNvPr id="87" name="矩形 86"/>
          <p:cNvSpPr/>
          <p:nvPr/>
        </p:nvSpPr>
        <p:spPr>
          <a:xfrm>
            <a:off x="6304915" y="3367405"/>
            <a:ext cx="762635" cy="532130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solidFill>
              <a:schemeClr val="bg1">
                <a:lumMod val="50000"/>
              </a:schemeClr>
            </a:solidFill>
            <a:prstDash val="dash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Loss </a:t>
            </a:r>
          </a:p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Function</a:t>
            </a:r>
          </a:p>
        </p:txBody>
      </p:sp>
      <p:sp>
        <p:nvSpPr>
          <p:cNvPr id="88" name="矩形 87"/>
          <p:cNvSpPr/>
          <p:nvPr/>
        </p:nvSpPr>
        <p:spPr>
          <a:xfrm>
            <a:off x="7272020" y="3366135"/>
            <a:ext cx="485775" cy="533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NMS</a:t>
            </a:r>
          </a:p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iou</a:t>
            </a:r>
          </a:p>
        </p:txBody>
      </p:sp>
      <p:sp>
        <p:nvSpPr>
          <p:cNvPr id="89" name="右箭头 88"/>
          <p:cNvSpPr/>
          <p:nvPr/>
        </p:nvSpPr>
        <p:spPr>
          <a:xfrm>
            <a:off x="7092315" y="3505835"/>
            <a:ext cx="179705" cy="288290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文本框 90"/>
          <p:cNvSpPr txBox="1"/>
          <p:nvPr/>
        </p:nvSpPr>
        <p:spPr>
          <a:xfrm>
            <a:off x="6322060" y="1998980"/>
            <a:ext cx="58737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ROIs</a:t>
            </a:r>
          </a:p>
        </p:txBody>
      </p:sp>
      <p:cxnSp>
        <p:nvCxnSpPr>
          <p:cNvPr id="93" name="肘形连接符 92"/>
          <p:cNvCxnSpPr/>
          <p:nvPr/>
        </p:nvCxnSpPr>
        <p:spPr>
          <a:xfrm>
            <a:off x="7440930" y="1744980"/>
            <a:ext cx="128905" cy="254000"/>
          </a:xfrm>
          <a:prstGeom prst="bentConnector2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6" name="图片 9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974330" y="3816350"/>
            <a:ext cx="4138295" cy="1626870"/>
          </a:xfrm>
          <a:prstGeom prst="rect">
            <a:avLst/>
          </a:prstGeom>
        </p:spPr>
      </p:pic>
      <p:sp>
        <p:nvSpPr>
          <p:cNvPr id="100" name="文本框 99"/>
          <p:cNvSpPr txBox="1"/>
          <p:nvPr/>
        </p:nvSpPr>
        <p:spPr>
          <a:xfrm>
            <a:off x="8402320" y="3265805"/>
            <a:ext cx="20574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③  训练 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ROI Head, 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生成</a:t>
            </a:r>
          </a:p>
          <a:p>
            <a:pPr algn="ctr"/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2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分类器 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&amp; bbox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回归器</a:t>
            </a:r>
          </a:p>
        </p:txBody>
      </p:sp>
      <p:sp>
        <p:nvSpPr>
          <p:cNvPr id="101" name="矩形 100"/>
          <p:cNvSpPr/>
          <p:nvPr/>
        </p:nvSpPr>
        <p:spPr>
          <a:xfrm>
            <a:off x="3677920" y="2026920"/>
            <a:ext cx="1779905" cy="57721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文本框 91"/>
          <p:cNvSpPr txBox="1"/>
          <p:nvPr/>
        </p:nvSpPr>
        <p:spPr>
          <a:xfrm>
            <a:off x="3469640" y="2143125"/>
            <a:ext cx="20574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②  训练 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RPN, 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生成</a:t>
            </a:r>
          </a:p>
          <a:p>
            <a:pPr algn="ctr"/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2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分类器 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&amp; bbox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回归器</a:t>
            </a:r>
          </a:p>
        </p:txBody>
      </p:sp>
      <p:sp>
        <p:nvSpPr>
          <p:cNvPr id="17" name="矩形 16"/>
          <p:cNvSpPr/>
          <p:nvPr/>
        </p:nvSpPr>
        <p:spPr>
          <a:xfrm>
            <a:off x="3999865" y="1614170"/>
            <a:ext cx="925195" cy="5683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  <a:prstDash val="dash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RPN </a:t>
            </a:r>
          </a:p>
          <a:p>
            <a:pPr algn="ctr"/>
            <a:r>
              <a:rPr lang="zh-CN" altLang="en-US" sz="10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全卷积网络</a:t>
            </a:r>
          </a:p>
        </p:txBody>
      </p:sp>
      <p:cxnSp>
        <p:nvCxnSpPr>
          <p:cNvPr id="41" name="直接箭头连接符 40"/>
          <p:cNvCxnSpPr/>
          <p:nvPr/>
        </p:nvCxnSpPr>
        <p:spPr>
          <a:xfrm>
            <a:off x="3345815" y="2620645"/>
            <a:ext cx="196215" cy="416560"/>
          </a:xfrm>
          <a:prstGeom prst="straightConnector1">
            <a:avLst/>
          </a:prstGeom>
          <a:ln w="3175">
            <a:solidFill>
              <a:srgbClr val="FD6666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接箭头连接符 104"/>
          <p:cNvCxnSpPr/>
          <p:nvPr/>
        </p:nvCxnSpPr>
        <p:spPr>
          <a:xfrm>
            <a:off x="5389245" y="3794125"/>
            <a:ext cx="914400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接箭头连接符 105"/>
          <p:cNvCxnSpPr/>
          <p:nvPr/>
        </p:nvCxnSpPr>
        <p:spPr>
          <a:xfrm>
            <a:off x="5384165" y="3480435"/>
            <a:ext cx="914400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文本框 107"/>
          <p:cNvSpPr txBox="1"/>
          <p:nvPr/>
        </p:nvSpPr>
        <p:spPr>
          <a:xfrm>
            <a:off x="5716905" y="2976880"/>
            <a:ext cx="9017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>
                <a:solidFill>
                  <a:srgbClr val="FD6666"/>
                </a:solidFill>
                <a:latin typeface="微软雅黑" panose="020B0503020204020204" charset="-122"/>
                <a:ea typeface="微软雅黑" panose="020B0503020204020204" charset="-122"/>
              </a:rPr>
              <a:t>预测出 </a:t>
            </a:r>
          </a:p>
          <a:p>
            <a:pPr algn="ctr"/>
            <a:r>
              <a:rPr lang="en-US" sz="800">
                <a:solidFill>
                  <a:srgbClr val="FD6666"/>
                </a:solidFill>
                <a:latin typeface="微软雅黑" panose="020B0503020204020204" charset="-122"/>
                <a:ea typeface="微软雅黑" panose="020B0503020204020204" charset="-122"/>
              </a:rPr>
              <a:t>50x38x36</a:t>
            </a:r>
          </a:p>
        </p:txBody>
      </p:sp>
      <p:cxnSp>
        <p:nvCxnSpPr>
          <p:cNvPr id="109" name="肘形连接符 108"/>
          <p:cNvCxnSpPr/>
          <p:nvPr/>
        </p:nvCxnSpPr>
        <p:spPr>
          <a:xfrm flipV="1">
            <a:off x="5412105" y="2965450"/>
            <a:ext cx="487680" cy="288925"/>
          </a:xfrm>
          <a:prstGeom prst="bentConnector3">
            <a:avLst>
              <a:gd name="adj1" fmla="val 100260"/>
            </a:avLst>
          </a:prstGeom>
          <a:ln>
            <a:solidFill>
              <a:srgbClr val="0070C0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箭头连接符 3"/>
          <p:cNvCxnSpPr/>
          <p:nvPr/>
        </p:nvCxnSpPr>
        <p:spPr>
          <a:xfrm flipV="1">
            <a:off x="5304155" y="2315210"/>
            <a:ext cx="222885" cy="10795"/>
          </a:xfrm>
          <a:prstGeom prst="straightConnector1">
            <a:avLst/>
          </a:prstGeom>
          <a:ln w="12700">
            <a:solidFill>
              <a:schemeClr val="tx1">
                <a:lumMod val="95000"/>
                <a:lumOff val="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2864485" y="3308350"/>
            <a:ext cx="718820" cy="392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>
              <a:lnSpc>
                <a:spcPct val="140000"/>
              </a:lnSpc>
              <a:buNone/>
            </a:pPr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卷积特征图</a:t>
            </a:r>
            <a:endParaRPr lang="en-US" altLang="zh-CN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0" algn="l">
              <a:lnSpc>
                <a:spcPct val="140000"/>
              </a:lnSpc>
              <a:buNone/>
            </a:pPr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输出通道数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5304155" y="3048000"/>
            <a:ext cx="718820" cy="241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>
              <a:lnSpc>
                <a:spcPct val="140000"/>
              </a:lnSpc>
              <a:buNone/>
            </a:pPr>
            <a:r>
              <a:rPr lang="en-US" altLang="zh-CN" sz="70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bbox</a:t>
            </a:r>
            <a:r>
              <a:rPr lang="zh-CN" altLang="en-US" sz="70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5318125" y="3960495"/>
            <a:ext cx="718820" cy="241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>
              <a:lnSpc>
                <a:spcPct val="140000"/>
              </a:lnSpc>
              <a:buNone/>
            </a:pPr>
            <a:r>
              <a:rPr lang="zh-CN" altLang="en-US" sz="70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分类特征图</a:t>
            </a:r>
          </a:p>
        </p:txBody>
      </p:sp>
      <p:cxnSp>
        <p:nvCxnSpPr>
          <p:cNvPr id="26" name="直接箭头连接符 25"/>
          <p:cNvCxnSpPr/>
          <p:nvPr/>
        </p:nvCxnSpPr>
        <p:spPr>
          <a:xfrm flipH="1" flipV="1">
            <a:off x="6036945" y="3958590"/>
            <a:ext cx="4445" cy="420370"/>
          </a:xfrm>
          <a:prstGeom prst="straightConnector1">
            <a:avLst/>
          </a:prstGeom>
          <a:ln w="3175">
            <a:solidFill>
              <a:srgbClr val="0070C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/>
          <p:cNvCxnSpPr/>
          <p:nvPr/>
        </p:nvCxnSpPr>
        <p:spPr>
          <a:xfrm flipH="1" flipV="1">
            <a:off x="6091555" y="2611120"/>
            <a:ext cx="1349375" cy="707390"/>
          </a:xfrm>
          <a:prstGeom prst="straightConnector1">
            <a:avLst/>
          </a:prstGeom>
          <a:ln w="3175">
            <a:solidFill>
              <a:srgbClr val="FD6666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/>
          <p:cNvSpPr txBox="1"/>
          <p:nvPr/>
        </p:nvSpPr>
        <p:spPr>
          <a:xfrm>
            <a:off x="6978650" y="2946400"/>
            <a:ext cx="96710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RPN_to_rois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41948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FPN </a:t>
            </a:r>
            <a:r>
              <a:rPr lang="zh-CN" altLang="en-US" sz="2800" b="1">
                <a:latin typeface="微软雅黑" panose="020B0503020204020204" charset="-122"/>
                <a:ea typeface="微软雅黑" panose="020B0503020204020204" charset="-122"/>
              </a:rPr>
              <a:t>特征金字塔网络</a:t>
            </a:r>
          </a:p>
        </p:txBody>
      </p:sp>
      <p:pic>
        <p:nvPicPr>
          <p:cNvPr id="3" name="图片 2" descr="fpn_rp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0090" y="1665605"/>
            <a:ext cx="7440930" cy="2738120"/>
          </a:xfrm>
          <a:prstGeom prst="rect">
            <a:avLst/>
          </a:prstGeom>
        </p:spPr>
      </p:pic>
      <p:sp>
        <p:nvSpPr>
          <p:cNvPr id="61" name="文本框 60"/>
          <p:cNvSpPr txBox="1"/>
          <p:nvPr/>
        </p:nvSpPr>
        <p:spPr>
          <a:xfrm>
            <a:off x="4425315" y="4128135"/>
            <a:ext cx="175323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FPN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作为特征提取器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6318885" y="4117340"/>
            <a:ext cx="175323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RPN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生成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ROIs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rcRect l="1632"/>
          <a:stretch>
            <a:fillRect/>
          </a:stretch>
        </p:blipFill>
        <p:spPr>
          <a:xfrm>
            <a:off x="84455" y="1221740"/>
            <a:ext cx="4340860" cy="5169535"/>
          </a:xfrm>
          <a:prstGeom prst="rect">
            <a:avLst/>
          </a:prstGeom>
        </p:spPr>
      </p:pic>
      <p:sp>
        <p:nvSpPr>
          <p:cNvPr id="24" name="文本框 23"/>
          <p:cNvSpPr txBox="1"/>
          <p:nvPr/>
        </p:nvSpPr>
        <p:spPr>
          <a:xfrm>
            <a:off x="2332990" y="3439160"/>
            <a:ext cx="971550" cy="3492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12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元素相加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2552700" y="2479040"/>
            <a:ext cx="1675765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altLang="zh-CN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</a:rPr>
              <a:t>3x3</a:t>
            </a:r>
            <a:r>
              <a:rPr lang="zh-CN" altLang="en-US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</a:rPr>
              <a:t>卷积将两张特征图合并，防止失真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679575" y="1489075"/>
            <a:ext cx="1800860" cy="3492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altLang="zh-CN" sz="12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1x1</a:t>
            </a:r>
            <a:r>
              <a:rPr lang="zh-CN" altLang="en-US" sz="12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卷积改变通道大小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7374255" y="4658360"/>
            <a:ext cx="228092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根据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ROI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的宽和高选择特征图</a:t>
            </a: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0120" y="4933950"/>
            <a:ext cx="2345055" cy="309245"/>
          </a:xfrm>
          <a:prstGeom prst="rect">
            <a:avLst/>
          </a:prstGeom>
        </p:spPr>
      </p:pic>
      <p:sp>
        <p:nvSpPr>
          <p:cNvPr id="66" name="矩形 65"/>
          <p:cNvSpPr/>
          <p:nvPr/>
        </p:nvSpPr>
        <p:spPr>
          <a:xfrm>
            <a:off x="81915" y="1150620"/>
            <a:ext cx="4343400" cy="5378450"/>
          </a:xfrm>
          <a:prstGeom prst="rect">
            <a:avLst/>
          </a:prstGeom>
          <a:noFill/>
          <a:ln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矩形 110"/>
          <p:cNvSpPr/>
          <p:nvPr/>
        </p:nvSpPr>
        <p:spPr>
          <a:xfrm>
            <a:off x="9655175" y="4474845"/>
            <a:ext cx="93345" cy="93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112" name="矩形 111"/>
          <p:cNvSpPr/>
          <p:nvPr/>
        </p:nvSpPr>
        <p:spPr>
          <a:xfrm>
            <a:off x="9625965" y="4501515"/>
            <a:ext cx="93345" cy="93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113" name="矩形 112"/>
          <p:cNvSpPr/>
          <p:nvPr/>
        </p:nvSpPr>
        <p:spPr>
          <a:xfrm>
            <a:off x="9596755" y="4528185"/>
            <a:ext cx="93345" cy="93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90" name="矩形 89"/>
          <p:cNvSpPr/>
          <p:nvPr/>
        </p:nvSpPr>
        <p:spPr>
          <a:xfrm>
            <a:off x="3697605" y="5712460"/>
            <a:ext cx="93345" cy="93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91" name="矩形 90"/>
          <p:cNvSpPr/>
          <p:nvPr/>
        </p:nvSpPr>
        <p:spPr>
          <a:xfrm>
            <a:off x="3697605" y="5935345"/>
            <a:ext cx="93345" cy="93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92" name="矩形 91"/>
          <p:cNvSpPr/>
          <p:nvPr/>
        </p:nvSpPr>
        <p:spPr>
          <a:xfrm>
            <a:off x="3697605" y="6158230"/>
            <a:ext cx="93345" cy="93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87" name="矩形 86"/>
          <p:cNvSpPr/>
          <p:nvPr/>
        </p:nvSpPr>
        <p:spPr>
          <a:xfrm>
            <a:off x="3668395" y="5739130"/>
            <a:ext cx="93345" cy="93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88" name="矩形 87"/>
          <p:cNvSpPr/>
          <p:nvPr/>
        </p:nvSpPr>
        <p:spPr>
          <a:xfrm>
            <a:off x="3668395" y="5962015"/>
            <a:ext cx="93345" cy="93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89" name="矩形 88"/>
          <p:cNvSpPr/>
          <p:nvPr/>
        </p:nvSpPr>
        <p:spPr>
          <a:xfrm>
            <a:off x="3668395" y="6184900"/>
            <a:ext cx="93345" cy="93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74" name="矩形 73"/>
          <p:cNvSpPr/>
          <p:nvPr/>
        </p:nvSpPr>
        <p:spPr>
          <a:xfrm>
            <a:off x="3496310" y="4195445"/>
            <a:ext cx="939800" cy="88201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矩形 74"/>
          <p:cNvSpPr/>
          <p:nvPr/>
        </p:nvSpPr>
        <p:spPr>
          <a:xfrm>
            <a:off x="3392805" y="4265930"/>
            <a:ext cx="939800" cy="882015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矩形 67"/>
          <p:cNvSpPr/>
          <p:nvPr/>
        </p:nvSpPr>
        <p:spPr>
          <a:xfrm>
            <a:off x="3496310" y="2705100"/>
            <a:ext cx="939800" cy="88201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矩形 68"/>
          <p:cNvSpPr/>
          <p:nvPr/>
        </p:nvSpPr>
        <p:spPr>
          <a:xfrm>
            <a:off x="3392805" y="2775585"/>
            <a:ext cx="939800" cy="88201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MobileNet-v1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6880" y="1284605"/>
            <a:ext cx="9144000" cy="950595"/>
          </a:xfrm>
        </p:spPr>
        <p:txBody>
          <a:bodyPr/>
          <a:lstStyle/>
          <a:p>
            <a:pPr algn="l"/>
            <a:r>
              <a:rPr lang="zh-CN" altLang="en-US" sz="12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目标</a:t>
            </a:r>
            <a:r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  <a:t>：降低计算复杂度，确保一定的精度，能够在移动端或嵌入式设备上运行</a:t>
            </a:r>
          </a:p>
          <a:p>
            <a:pPr algn="l"/>
            <a:r>
              <a:rPr lang="zh-CN" altLang="en-US" sz="1200" b="1">
                <a:solidFill>
                  <a:schemeClr val="accent5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思路</a:t>
            </a:r>
            <a:r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  <a:t>：聚焦优化网络速度，减小计算量，分解网络参数或加速预训练模型</a:t>
            </a:r>
          </a:p>
          <a:p>
            <a:pPr algn="l"/>
            <a:r>
              <a:rPr lang="zh-CN" altLang="en-US" sz="1200" b="1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方法</a:t>
            </a:r>
            <a:r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  <a:t>：标准卷积滤波分解为：深度分离卷积（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不改变通道数量</a:t>
            </a:r>
            <a:r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  <a:t>） 和 逐点卷积 （</a:t>
            </a:r>
            <a:r>
              <a:rPr lang="zh-CN" altLang="en-US" sz="120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改变通道数量</a:t>
            </a:r>
            <a:r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  <a:t>）</a:t>
            </a:r>
          </a:p>
        </p:txBody>
      </p:sp>
      <p:grpSp>
        <p:nvGrpSpPr>
          <p:cNvPr id="29" name="组合 28"/>
          <p:cNvGrpSpPr/>
          <p:nvPr/>
        </p:nvGrpSpPr>
        <p:grpSpPr>
          <a:xfrm>
            <a:off x="631825" y="3634740"/>
            <a:ext cx="1261745" cy="1130935"/>
            <a:chOff x="993" y="4997"/>
            <a:chExt cx="3078" cy="2758"/>
          </a:xfrm>
        </p:grpSpPr>
        <p:sp>
          <p:nvSpPr>
            <p:cNvPr id="28" name="立方体 27"/>
            <p:cNvSpPr/>
            <p:nvPr/>
          </p:nvSpPr>
          <p:spPr>
            <a:xfrm>
              <a:off x="993" y="4997"/>
              <a:ext cx="3079" cy="2759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70" name="图片 69"/>
            <p:cNvPicPr>
              <a:picLocks noChangeAspect="1"/>
            </p:cNvPicPr>
            <p:nvPr/>
          </p:nvPicPr>
          <p:blipFill>
            <a:blip r:embed="rId2"/>
            <a:srcRect l="21527"/>
            <a:stretch>
              <a:fillRect/>
            </a:stretch>
          </p:blipFill>
          <p:spPr>
            <a:xfrm>
              <a:off x="993" y="5706"/>
              <a:ext cx="2333" cy="2000"/>
            </a:xfrm>
            <a:prstGeom prst="rect">
              <a:avLst/>
            </a:prstGeom>
          </p:spPr>
        </p:pic>
      </p:grpSp>
      <p:sp>
        <p:nvSpPr>
          <p:cNvPr id="2" name="矩形 1"/>
          <p:cNvSpPr/>
          <p:nvPr/>
        </p:nvSpPr>
        <p:spPr>
          <a:xfrm>
            <a:off x="3287395" y="2861945"/>
            <a:ext cx="939800" cy="88201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3287395" y="4359275"/>
            <a:ext cx="939800" cy="88201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2380615" y="4655820"/>
            <a:ext cx="287655" cy="28829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0E2557"/>
              </a:gs>
            </a:gsLst>
            <a:lin ang="9600000" scaled="0"/>
          </a:gra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2449830" y="5770245"/>
            <a:ext cx="93980" cy="9398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2449830" y="5993130"/>
            <a:ext cx="93980" cy="9398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2449830" y="6216015"/>
            <a:ext cx="93980" cy="9398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3639185" y="5765800"/>
            <a:ext cx="93345" cy="93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3639185" y="5988685"/>
            <a:ext cx="93345" cy="93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3639185" y="6211570"/>
            <a:ext cx="93345" cy="93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32460" y="2383790"/>
            <a:ext cx="573595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>
                <a:latin typeface="微软雅黑" panose="020B0503020204020204" charset="-122"/>
                <a:ea typeface="微软雅黑" panose="020B0503020204020204" charset="-122"/>
              </a:rPr>
              <a:t>Feature Map            Filter / Kernel                                         Feature Map</a:t>
            </a:r>
          </a:p>
        </p:txBody>
      </p:sp>
      <p:sp>
        <p:nvSpPr>
          <p:cNvPr id="38" name="弧形 37"/>
          <p:cNvSpPr/>
          <p:nvPr/>
        </p:nvSpPr>
        <p:spPr>
          <a:xfrm rot="16800000">
            <a:off x="1880235" y="3185160"/>
            <a:ext cx="935990" cy="1008380"/>
          </a:xfrm>
          <a:prstGeom prst="arc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4" name="组合 33"/>
          <p:cNvGrpSpPr/>
          <p:nvPr/>
        </p:nvGrpSpPr>
        <p:grpSpPr>
          <a:xfrm>
            <a:off x="1955800" y="2764790"/>
            <a:ext cx="334010" cy="706120"/>
            <a:chOff x="12006" y="5264"/>
            <a:chExt cx="526" cy="1112"/>
          </a:xfrm>
        </p:grpSpPr>
        <p:sp>
          <p:nvSpPr>
            <p:cNvPr id="32" name="椭圆 31"/>
            <p:cNvSpPr/>
            <p:nvPr/>
          </p:nvSpPr>
          <p:spPr>
            <a:xfrm>
              <a:off x="12072" y="5889"/>
              <a:ext cx="360" cy="371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90204" pitchFamily="34" charset="0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12006" y="5264"/>
              <a:ext cx="527" cy="11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b="1">
                  <a:latin typeface="微软雅黑" panose="020B0503020204020204" charset="-122"/>
                  <a:ea typeface="微软雅黑" panose="020B0503020204020204" charset="-122"/>
                </a:rPr>
                <a:t>.</a:t>
              </a:r>
            </a:p>
          </p:txBody>
        </p:sp>
      </p:grpSp>
      <p:sp>
        <p:nvSpPr>
          <p:cNvPr id="12" name="矩形 11"/>
          <p:cNvSpPr/>
          <p:nvPr/>
        </p:nvSpPr>
        <p:spPr>
          <a:xfrm>
            <a:off x="2380615" y="3140710"/>
            <a:ext cx="287655" cy="288290"/>
          </a:xfrm>
          <a:prstGeom prst="rect">
            <a:avLst/>
          </a:prstGeom>
          <a:gradFill>
            <a:gsLst>
              <a:gs pos="0">
                <a:srgbClr val="FBFB11"/>
              </a:gs>
              <a:gs pos="44000">
                <a:srgbClr val="C7E631">
                  <a:alpha val="100000"/>
                </a:srgbClr>
              </a:gs>
              <a:gs pos="100000">
                <a:srgbClr val="92D050"/>
              </a:gs>
            </a:gsLst>
            <a:lin ang="20820000" scaled="0"/>
          </a:gra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弧形 38"/>
          <p:cNvSpPr/>
          <p:nvPr/>
        </p:nvSpPr>
        <p:spPr>
          <a:xfrm rot="10200000">
            <a:off x="1866265" y="4131945"/>
            <a:ext cx="893445" cy="720090"/>
          </a:xfrm>
          <a:prstGeom prst="arc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grpSp>
        <p:nvGrpSpPr>
          <p:cNvPr id="35" name="组合 34"/>
          <p:cNvGrpSpPr/>
          <p:nvPr/>
        </p:nvGrpSpPr>
        <p:grpSpPr>
          <a:xfrm>
            <a:off x="1955800" y="4265930"/>
            <a:ext cx="334010" cy="706120"/>
            <a:chOff x="12006" y="5264"/>
            <a:chExt cx="526" cy="1112"/>
          </a:xfrm>
        </p:grpSpPr>
        <p:sp>
          <p:nvSpPr>
            <p:cNvPr id="36" name="椭圆 35"/>
            <p:cNvSpPr/>
            <p:nvPr/>
          </p:nvSpPr>
          <p:spPr>
            <a:xfrm>
              <a:off x="12072" y="5889"/>
              <a:ext cx="360" cy="371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90204" pitchFamily="34" charset="0"/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12006" y="5264"/>
              <a:ext cx="527" cy="11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b="1">
                  <a:latin typeface="微软雅黑" panose="020B0503020204020204" charset="-122"/>
                  <a:ea typeface="微软雅黑" panose="020B0503020204020204" charset="-122"/>
                </a:rPr>
                <a:t>.</a:t>
              </a:r>
            </a:p>
          </p:txBody>
        </p:sp>
      </p:grpSp>
      <p:sp>
        <p:nvSpPr>
          <p:cNvPr id="40" name="文本框 39"/>
          <p:cNvSpPr txBox="1"/>
          <p:nvPr/>
        </p:nvSpPr>
        <p:spPr>
          <a:xfrm>
            <a:off x="1427480" y="2861945"/>
            <a:ext cx="91884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  <a:t>卷积操作</a:t>
            </a:r>
            <a:endParaRPr lang="en-US" altLang="zh-CN" sz="12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1436370" y="4956175"/>
            <a:ext cx="91884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  <a:t>卷积操作</a:t>
            </a:r>
            <a:endParaRPr lang="en-US" altLang="zh-CN" sz="1200"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43" name="直接箭头连接符 42"/>
          <p:cNvCxnSpPr/>
          <p:nvPr/>
        </p:nvCxnSpPr>
        <p:spPr>
          <a:xfrm>
            <a:off x="2724150" y="3272155"/>
            <a:ext cx="508000" cy="0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箭头连接符 43"/>
          <p:cNvCxnSpPr/>
          <p:nvPr/>
        </p:nvCxnSpPr>
        <p:spPr>
          <a:xfrm>
            <a:off x="2724150" y="4801870"/>
            <a:ext cx="508000" cy="0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弧形 44"/>
          <p:cNvSpPr/>
          <p:nvPr/>
        </p:nvSpPr>
        <p:spPr>
          <a:xfrm rot="10800000">
            <a:off x="1483995" y="3950335"/>
            <a:ext cx="1869440" cy="1807845"/>
          </a:xfrm>
          <a:prstGeom prst="arc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6" name="组合 45"/>
          <p:cNvGrpSpPr/>
          <p:nvPr/>
        </p:nvGrpSpPr>
        <p:grpSpPr>
          <a:xfrm>
            <a:off x="1945005" y="5168265"/>
            <a:ext cx="334010" cy="706120"/>
            <a:chOff x="12006" y="5264"/>
            <a:chExt cx="526" cy="1112"/>
          </a:xfrm>
        </p:grpSpPr>
        <p:sp>
          <p:nvSpPr>
            <p:cNvPr id="47" name="椭圆 46"/>
            <p:cNvSpPr/>
            <p:nvPr/>
          </p:nvSpPr>
          <p:spPr>
            <a:xfrm>
              <a:off x="12072" y="5889"/>
              <a:ext cx="360" cy="371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90204" pitchFamily="34" charset="0"/>
              </a:endParaRPr>
            </a:p>
          </p:txBody>
        </p:sp>
        <p:sp>
          <p:nvSpPr>
            <p:cNvPr id="48" name="文本框 47"/>
            <p:cNvSpPr txBox="1"/>
            <p:nvPr/>
          </p:nvSpPr>
          <p:spPr>
            <a:xfrm>
              <a:off x="12006" y="5264"/>
              <a:ext cx="527" cy="11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b="1">
                  <a:latin typeface="微软雅黑" panose="020B0503020204020204" charset="-122"/>
                  <a:ea typeface="微软雅黑" panose="020B0503020204020204" charset="-122"/>
                </a:rPr>
                <a:t>.</a:t>
              </a:r>
            </a:p>
          </p:txBody>
        </p:sp>
      </p:grpSp>
      <p:cxnSp>
        <p:nvCxnSpPr>
          <p:cNvPr id="49" name="直接箭头连接符 48"/>
          <p:cNvCxnSpPr/>
          <p:nvPr/>
        </p:nvCxnSpPr>
        <p:spPr>
          <a:xfrm>
            <a:off x="2724150" y="5846445"/>
            <a:ext cx="508000" cy="0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矩形 66"/>
          <p:cNvSpPr/>
          <p:nvPr/>
        </p:nvSpPr>
        <p:spPr>
          <a:xfrm>
            <a:off x="5006340" y="4339590"/>
            <a:ext cx="939800" cy="88201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5006340" y="2838450"/>
            <a:ext cx="939800" cy="88201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6" name="直接箭头连接符 75"/>
          <p:cNvCxnSpPr/>
          <p:nvPr/>
        </p:nvCxnSpPr>
        <p:spPr>
          <a:xfrm>
            <a:off x="4472305" y="3261360"/>
            <a:ext cx="508000" cy="0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接箭头连接符 76"/>
          <p:cNvCxnSpPr/>
          <p:nvPr/>
        </p:nvCxnSpPr>
        <p:spPr>
          <a:xfrm>
            <a:off x="4472305" y="4779645"/>
            <a:ext cx="508000" cy="0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矩形 77"/>
          <p:cNvSpPr/>
          <p:nvPr/>
        </p:nvSpPr>
        <p:spPr>
          <a:xfrm>
            <a:off x="5388610" y="5763260"/>
            <a:ext cx="93345" cy="9334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5388610" y="5986145"/>
            <a:ext cx="93345" cy="9334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80" name="矩形 79"/>
          <p:cNvSpPr/>
          <p:nvPr/>
        </p:nvSpPr>
        <p:spPr>
          <a:xfrm>
            <a:off x="5388610" y="6209030"/>
            <a:ext cx="93345" cy="9334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cxnSp>
        <p:nvCxnSpPr>
          <p:cNvPr id="93" name="直接箭头连接符 92"/>
          <p:cNvCxnSpPr/>
          <p:nvPr/>
        </p:nvCxnSpPr>
        <p:spPr>
          <a:xfrm>
            <a:off x="4436110" y="5832475"/>
            <a:ext cx="508000" cy="0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右箭头 3"/>
          <p:cNvSpPr/>
          <p:nvPr/>
        </p:nvSpPr>
        <p:spPr>
          <a:xfrm>
            <a:off x="6096000" y="3933190"/>
            <a:ext cx="576580" cy="575945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4" name="直接箭头连接符 13"/>
          <p:cNvCxnSpPr/>
          <p:nvPr/>
        </p:nvCxnSpPr>
        <p:spPr>
          <a:xfrm rot="5400000">
            <a:off x="10329545" y="3018155"/>
            <a:ext cx="508000" cy="0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/>
          <p:nvPr/>
        </p:nvCxnSpPr>
        <p:spPr>
          <a:xfrm rot="5400000">
            <a:off x="9015095" y="3018155"/>
            <a:ext cx="508000" cy="0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>
            <a:stCxn id="31" idx="3"/>
          </p:cNvCxnSpPr>
          <p:nvPr/>
        </p:nvCxnSpPr>
        <p:spPr>
          <a:xfrm flipH="1">
            <a:off x="8009255" y="2950845"/>
            <a:ext cx="13970" cy="321310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右大括号 70"/>
          <p:cNvSpPr/>
          <p:nvPr/>
        </p:nvSpPr>
        <p:spPr>
          <a:xfrm rot="5400000">
            <a:off x="9071610" y="2971800"/>
            <a:ext cx="360045" cy="2520315"/>
          </a:xfrm>
          <a:prstGeom prst="rightBrace">
            <a:avLst>
              <a:gd name="adj1" fmla="val 74074"/>
              <a:gd name="adj2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 rot="5400000">
            <a:off x="9126855" y="2662555"/>
            <a:ext cx="287655" cy="28829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0E2557"/>
              </a:gs>
            </a:gsLst>
            <a:lin ang="9600000" scaled="0"/>
          </a:gra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 rot="5400000">
            <a:off x="10426700" y="2662555"/>
            <a:ext cx="287655" cy="288290"/>
          </a:xfrm>
          <a:prstGeom prst="rect">
            <a:avLst/>
          </a:prstGeom>
          <a:gradFill>
            <a:gsLst>
              <a:gs pos="0">
                <a:srgbClr val="FBFB11"/>
              </a:gs>
              <a:gs pos="44000">
                <a:srgbClr val="C7E631">
                  <a:alpha val="100000"/>
                </a:srgbClr>
              </a:gs>
              <a:gs pos="100000">
                <a:srgbClr val="92D050"/>
              </a:gs>
            </a:gsLst>
            <a:lin ang="20820000" scaled="0"/>
          </a:gra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/>
          <p:cNvSpPr/>
          <p:nvPr/>
        </p:nvSpPr>
        <p:spPr>
          <a:xfrm rot="5400000">
            <a:off x="7879080" y="2662555"/>
            <a:ext cx="287655" cy="288290"/>
          </a:xfrm>
          <a:prstGeom prst="rect">
            <a:avLst/>
          </a:prstGeom>
          <a:gradFill>
            <a:gsLst>
              <a:gs pos="0">
                <a:srgbClr val="FD6666"/>
              </a:gs>
              <a:gs pos="81000">
                <a:srgbClr val="832B2B">
                  <a:alpha val="35000"/>
                </a:srgbClr>
              </a:gs>
            </a:gsLst>
            <a:lin ang="9600000" scaled="0"/>
          </a:gra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 rot="5400000">
            <a:off x="10125075" y="3241675"/>
            <a:ext cx="854710" cy="88201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 rot="5400000">
            <a:off x="8843010" y="3241675"/>
            <a:ext cx="854710" cy="88201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矩形 41"/>
          <p:cNvSpPr/>
          <p:nvPr/>
        </p:nvSpPr>
        <p:spPr>
          <a:xfrm rot="5400000">
            <a:off x="7585710" y="3241675"/>
            <a:ext cx="854710" cy="88201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文本框 72"/>
          <p:cNvSpPr txBox="1"/>
          <p:nvPr/>
        </p:nvSpPr>
        <p:spPr>
          <a:xfrm>
            <a:off x="6383020" y="2553335"/>
            <a:ext cx="125539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200" dirty="0">
                <a:latin typeface="微软雅黑" panose="020B0503020204020204" charset="-122"/>
                <a:ea typeface="微软雅黑" panose="020B0503020204020204" charset="-122"/>
              </a:rPr>
              <a:t>Filter / Kernel </a:t>
            </a:r>
          </a:p>
          <a:p>
            <a:pPr algn="r"/>
            <a:r>
              <a:rPr lang="en-US" altLang="zh-CN" sz="1200" dirty="0">
                <a:latin typeface="微软雅黑" panose="020B0503020204020204" charset="-122"/>
                <a:ea typeface="微软雅黑" panose="020B0503020204020204" charset="-122"/>
              </a:rPr>
              <a:t>           3x3      		     </a:t>
            </a:r>
          </a:p>
          <a:p>
            <a:pPr algn="r"/>
            <a:r>
              <a:rPr lang="en-US" altLang="zh-CN" sz="1200" dirty="0">
                <a:latin typeface="微软雅黑" panose="020B0503020204020204" charset="-122"/>
                <a:ea typeface="微软雅黑" panose="020B0503020204020204" charset="-122"/>
              </a:rPr>
              <a:t>DWC</a:t>
            </a:r>
          </a:p>
          <a:p>
            <a:pPr algn="r"/>
            <a:r>
              <a:rPr lang="en-US" altLang="zh-CN" sz="1200" dirty="0">
                <a:latin typeface="微软雅黑" panose="020B0503020204020204" charset="-122"/>
                <a:ea typeface="微软雅黑" panose="020B0503020204020204" charset="-122"/>
              </a:rPr>
              <a:t>Feature Map</a:t>
            </a:r>
          </a:p>
          <a:p>
            <a:pPr algn="r"/>
            <a:endParaRPr lang="en-US" altLang="zh-CN" sz="12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algn="r"/>
            <a:endParaRPr lang="en-US" altLang="zh-CN" sz="12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algn="r"/>
            <a:r>
              <a:rPr lang="en-US" altLang="zh-CN" sz="1200" dirty="0">
                <a:latin typeface="微软雅黑" panose="020B0503020204020204" charset="-122"/>
                <a:ea typeface="微软雅黑" panose="020B0503020204020204" charset="-122"/>
              </a:rPr>
              <a:t>BN</a:t>
            </a:r>
          </a:p>
          <a:p>
            <a:pPr algn="r"/>
            <a:r>
              <a:rPr lang="en-US" altLang="zh-CN" sz="1200" dirty="0">
                <a:latin typeface="微软雅黑" panose="020B0503020204020204" charset="-122"/>
                <a:ea typeface="微软雅黑" panose="020B0503020204020204" charset="-122"/>
              </a:rPr>
              <a:t>ReLU</a:t>
            </a:r>
          </a:p>
          <a:p>
            <a:pPr algn="r"/>
            <a:endParaRPr lang="en-US" altLang="zh-CN" sz="12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algn="r"/>
            <a:r>
              <a:rPr lang="en-US" altLang="zh-CN" sz="12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Filter / Kernel 1x1</a:t>
            </a:r>
            <a:endParaRPr lang="en-US" altLang="zh-CN" sz="12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algn="r"/>
            <a:endParaRPr lang="en-US" altLang="zh-CN" sz="12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algn="r"/>
            <a:endParaRPr lang="en-US" altLang="zh-CN" sz="12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algn="r"/>
            <a:r>
              <a:rPr lang="en-US" altLang="zh-CN" sz="1200" dirty="0">
                <a:latin typeface="微软雅黑" panose="020B0503020204020204" charset="-122"/>
                <a:ea typeface="微软雅黑" panose="020B0503020204020204" charset="-122"/>
              </a:rPr>
              <a:t>PWC</a:t>
            </a:r>
          </a:p>
          <a:p>
            <a:pPr algn="r"/>
            <a:r>
              <a:rPr lang="en-US" altLang="zh-CN" sz="1200" dirty="0">
                <a:latin typeface="微软雅黑" panose="020B0503020204020204" charset="-122"/>
                <a:ea typeface="微软雅黑" panose="020B0503020204020204" charset="-122"/>
              </a:rPr>
              <a:t>Feature Map</a:t>
            </a:r>
          </a:p>
          <a:p>
            <a:pPr algn="r"/>
            <a:endParaRPr lang="en-US" altLang="zh-CN" sz="12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algn="r"/>
            <a:endParaRPr lang="en-US" altLang="zh-CN" sz="12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algn="r"/>
            <a:r>
              <a:rPr lang="en-US" altLang="zh-CN" sz="1200" dirty="0">
                <a:latin typeface="微软雅黑" panose="020B0503020204020204" charset="-122"/>
                <a:ea typeface="微软雅黑" panose="020B0503020204020204" charset="-122"/>
              </a:rPr>
              <a:t>BN</a:t>
            </a:r>
          </a:p>
          <a:p>
            <a:pPr algn="r"/>
            <a:r>
              <a:rPr lang="en-US" altLang="zh-CN" sz="1200" dirty="0">
                <a:latin typeface="微软雅黑" panose="020B0503020204020204" charset="-122"/>
                <a:ea typeface="微软雅黑" panose="020B0503020204020204" charset="-122"/>
              </a:rPr>
              <a:t>ReLU</a:t>
            </a:r>
          </a:p>
        </p:txBody>
      </p:sp>
      <p:grpSp>
        <p:nvGrpSpPr>
          <p:cNvPr id="103" name="组合 102"/>
          <p:cNvGrpSpPr/>
          <p:nvPr/>
        </p:nvGrpSpPr>
        <p:grpSpPr>
          <a:xfrm>
            <a:off x="8422005" y="4988560"/>
            <a:ext cx="1821815" cy="1635760"/>
            <a:chOff x="12811" y="7856"/>
            <a:chExt cx="2869" cy="2576"/>
          </a:xfrm>
        </p:grpSpPr>
        <p:sp>
          <p:nvSpPr>
            <p:cNvPr id="97" name="矩形 96"/>
            <p:cNvSpPr/>
            <p:nvPr/>
          </p:nvSpPr>
          <p:spPr>
            <a:xfrm>
              <a:off x="14200" y="7856"/>
              <a:ext cx="1480" cy="1389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矩形 97"/>
            <p:cNvSpPr/>
            <p:nvPr/>
          </p:nvSpPr>
          <p:spPr>
            <a:xfrm>
              <a:off x="14089" y="7941"/>
              <a:ext cx="1480" cy="1389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矩形 98"/>
            <p:cNvSpPr/>
            <p:nvPr/>
          </p:nvSpPr>
          <p:spPr>
            <a:xfrm>
              <a:off x="14001" y="8036"/>
              <a:ext cx="1480" cy="1389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矩形 99"/>
            <p:cNvSpPr/>
            <p:nvPr/>
          </p:nvSpPr>
          <p:spPr>
            <a:xfrm>
              <a:off x="13902" y="8152"/>
              <a:ext cx="1480" cy="1389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" name="矩形 100"/>
            <p:cNvSpPr/>
            <p:nvPr/>
          </p:nvSpPr>
          <p:spPr>
            <a:xfrm>
              <a:off x="13739" y="8263"/>
              <a:ext cx="1480" cy="138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" name="矩形 101"/>
            <p:cNvSpPr/>
            <p:nvPr/>
          </p:nvSpPr>
          <p:spPr>
            <a:xfrm>
              <a:off x="13573" y="8399"/>
              <a:ext cx="1480" cy="1389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矩形 83"/>
            <p:cNvSpPr/>
            <p:nvPr/>
          </p:nvSpPr>
          <p:spPr>
            <a:xfrm>
              <a:off x="13438" y="8501"/>
              <a:ext cx="1480" cy="1389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矩形 84"/>
            <p:cNvSpPr/>
            <p:nvPr/>
          </p:nvSpPr>
          <p:spPr>
            <a:xfrm>
              <a:off x="13327" y="8586"/>
              <a:ext cx="1480" cy="1389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矩形 85"/>
            <p:cNvSpPr/>
            <p:nvPr/>
          </p:nvSpPr>
          <p:spPr>
            <a:xfrm>
              <a:off x="13239" y="8681"/>
              <a:ext cx="1480" cy="1389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矩形 80"/>
            <p:cNvSpPr/>
            <p:nvPr/>
          </p:nvSpPr>
          <p:spPr>
            <a:xfrm>
              <a:off x="13140" y="8797"/>
              <a:ext cx="1480" cy="1389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矩形 81"/>
            <p:cNvSpPr/>
            <p:nvPr/>
          </p:nvSpPr>
          <p:spPr>
            <a:xfrm>
              <a:off x="12977" y="8908"/>
              <a:ext cx="1480" cy="138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矩形 82"/>
            <p:cNvSpPr/>
            <p:nvPr/>
          </p:nvSpPr>
          <p:spPr>
            <a:xfrm>
              <a:off x="12811" y="9044"/>
              <a:ext cx="1480" cy="1389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4" name="文本框 103"/>
          <p:cNvSpPr txBox="1"/>
          <p:nvPr/>
        </p:nvSpPr>
        <p:spPr>
          <a:xfrm>
            <a:off x="8240395" y="2950845"/>
            <a:ext cx="91884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  <a:t>卷积操作</a:t>
            </a:r>
            <a:endParaRPr lang="en-US" altLang="zh-CN" sz="12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5" name="矩形 104"/>
          <p:cNvSpPr/>
          <p:nvPr/>
        </p:nvSpPr>
        <p:spPr>
          <a:xfrm rot="5400000">
            <a:off x="9107170" y="4464050"/>
            <a:ext cx="287655" cy="288290"/>
          </a:xfrm>
          <a:prstGeom prst="rect">
            <a:avLst/>
          </a:prstGeom>
          <a:gradFill>
            <a:gsLst>
              <a:gs pos="47000">
                <a:srgbClr val="FBFB11"/>
              </a:gs>
              <a:gs pos="100000">
                <a:srgbClr val="838309"/>
              </a:gs>
            </a:gsLst>
            <a:lin ang="13980000" scaled="0"/>
          </a:gra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文本框 105"/>
          <p:cNvSpPr txBox="1"/>
          <p:nvPr/>
        </p:nvSpPr>
        <p:spPr>
          <a:xfrm>
            <a:off x="8167370" y="4780280"/>
            <a:ext cx="91884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  <a:t>卷积操作</a:t>
            </a:r>
            <a:endParaRPr lang="en-US" altLang="zh-CN" sz="12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8" name="矩形 107"/>
          <p:cNvSpPr/>
          <p:nvPr/>
        </p:nvSpPr>
        <p:spPr>
          <a:xfrm>
            <a:off x="9564370" y="4560570"/>
            <a:ext cx="93345" cy="93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109" name="矩形 108"/>
          <p:cNvSpPr/>
          <p:nvPr/>
        </p:nvSpPr>
        <p:spPr>
          <a:xfrm>
            <a:off x="9535160" y="4587240"/>
            <a:ext cx="93345" cy="93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110" name="矩形 109"/>
          <p:cNvSpPr/>
          <p:nvPr/>
        </p:nvSpPr>
        <p:spPr>
          <a:xfrm>
            <a:off x="9505950" y="4613910"/>
            <a:ext cx="93345" cy="93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cxnSp>
        <p:nvCxnSpPr>
          <p:cNvPr id="114" name="直接箭头连接符 113"/>
          <p:cNvCxnSpPr/>
          <p:nvPr/>
        </p:nvCxnSpPr>
        <p:spPr>
          <a:xfrm flipH="1">
            <a:off x="9235440" y="4734560"/>
            <a:ext cx="13970" cy="321310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MobileNet-v2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6880" y="1284605"/>
            <a:ext cx="9144000" cy="804545"/>
          </a:xfrm>
        </p:spPr>
        <p:txBody>
          <a:bodyPr>
            <a:normAutofit/>
          </a:bodyPr>
          <a:lstStyle/>
          <a:p>
            <a:pPr algn="l"/>
            <a:r>
              <a:rPr lang="zh-CN" altLang="en-US" sz="18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问题：</a:t>
            </a:r>
            <a:r>
              <a:rPr lang="en-US" altLang="zh-CN" sz="18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v1</a:t>
            </a:r>
            <a:r>
              <a:rPr lang="zh-CN" altLang="en-US" sz="18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减少了计算量，但实际训练中，梯度容易为</a:t>
            </a:r>
            <a:r>
              <a:rPr lang="en-US" altLang="zh-CN" sz="18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0</a:t>
            </a:r>
          </a:p>
          <a:p>
            <a:pPr algn="l"/>
            <a:r>
              <a:rPr lang="zh-CN" altLang="en-US" sz="18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方法：线性瓶颈和逆残差：复用特征，缓解退化</a:t>
            </a:r>
          </a:p>
        </p:txBody>
      </p:sp>
      <p:sp>
        <p:nvSpPr>
          <p:cNvPr id="33" name="文本框 32"/>
          <p:cNvSpPr txBox="1"/>
          <p:nvPr/>
        </p:nvSpPr>
        <p:spPr>
          <a:xfrm>
            <a:off x="1205865" y="3307080"/>
            <a:ext cx="91884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  <a:t>卷积操作</a:t>
            </a:r>
            <a:endParaRPr lang="en-US" altLang="zh-CN" sz="12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1731645" y="4196715"/>
            <a:ext cx="287655" cy="288290"/>
          </a:xfrm>
          <a:prstGeom prst="rect">
            <a:avLst/>
          </a:prstGeom>
          <a:gradFill>
            <a:gsLst>
              <a:gs pos="47000">
                <a:srgbClr val="FBFB11"/>
              </a:gs>
              <a:gs pos="100000">
                <a:srgbClr val="838309"/>
              </a:gs>
            </a:gsLst>
            <a:lin ang="13980000" scaled="0"/>
          </a:gra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5" name="直接箭头连接符 34"/>
          <p:cNvCxnSpPr/>
          <p:nvPr/>
        </p:nvCxnSpPr>
        <p:spPr>
          <a:xfrm rot="16200000" flipH="1">
            <a:off x="2155825" y="4189095"/>
            <a:ext cx="13970" cy="321310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组合 35"/>
          <p:cNvGrpSpPr/>
          <p:nvPr/>
        </p:nvGrpSpPr>
        <p:grpSpPr>
          <a:xfrm>
            <a:off x="2323465" y="3263265"/>
            <a:ext cx="1821815" cy="1635760"/>
            <a:chOff x="12811" y="7856"/>
            <a:chExt cx="2869" cy="2576"/>
          </a:xfrm>
        </p:grpSpPr>
        <p:sp>
          <p:nvSpPr>
            <p:cNvPr id="37" name="矩形 36"/>
            <p:cNvSpPr/>
            <p:nvPr/>
          </p:nvSpPr>
          <p:spPr>
            <a:xfrm>
              <a:off x="14200" y="7856"/>
              <a:ext cx="1480" cy="1389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矩形 37"/>
            <p:cNvSpPr/>
            <p:nvPr/>
          </p:nvSpPr>
          <p:spPr>
            <a:xfrm>
              <a:off x="14089" y="7941"/>
              <a:ext cx="1480" cy="1389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矩形 38"/>
            <p:cNvSpPr/>
            <p:nvPr/>
          </p:nvSpPr>
          <p:spPr>
            <a:xfrm>
              <a:off x="14001" y="8036"/>
              <a:ext cx="1480" cy="1389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矩形 39"/>
            <p:cNvSpPr/>
            <p:nvPr/>
          </p:nvSpPr>
          <p:spPr>
            <a:xfrm>
              <a:off x="13902" y="8152"/>
              <a:ext cx="1480" cy="1389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13739" y="8263"/>
              <a:ext cx="1480" cy="138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/>
            <p:cNvSpPr/>
            <p:nvPr/>
          </p:nvSpPr>
          <p:spPr>
            <a:xfrm>
              <a:off x="13573" y="8399"/>
              <a:ext cx="1480" cy="1389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3438" y="8501"/>
              <a:ext cx="1480" cy="1389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矩形 44"/>
            <p:cNvSpPr/>
            <p:nvPr/>
          </p:nvSpPr>
          <p:spPr>
            <a:xfrm>
              <a:off x="13327" y="8586"/>
              <a:ext cx="1480" cy="1389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矩形 45"/>
            <p:cNvSpPr/>
            <p:nvPr/>
          </p:nvSpPr>
          <p:spPr>
            <a:xfrm>
              <a:off x="13239" y="8681"/>
              <a:ext cx="1480" cy="1389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矩形 46"/>
            <p:cNvSpPr/>
            <p:nvPr/>
          </p:nvSpPr>
          <p:spPr>
            <a:xfrm>
              <a:off x="13140" y="8797"/>
              <a:ext cx="1480" cy="1389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矩形 47"/>
            <p:cNvSpPr/>
            <p:nvPr/>
          </p:nvSpPr>
          <p:spPr>
            <a:xfrm>
              <a:off x="12977" y="8908"/>
              <a:ext cx="1480" cy="138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/>
          </p:nvSpPr>
          <p:spPr>
            <a:xfrm>
              <a:off x="12811" y="9044"/>
              <a:ext cx="1480" cy="1389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0" name="矩形 49"/>
          <p:cNvSpPr/>
          <p:nvPr/>
        </p:nvSpPr>
        <p:spPr>
          <a:xfrm>
            <a:off x="2031365" y="3889375"/>
            <a:ext cx="93345" cy="93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2002155" y="3916045"/>
            <a:ext cx="93345" cy="93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1972945" y="3942715"/>
            <a:ext cx="93345" cy="93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1940560" y="3975100"/>
            <a:ext cx="93345" cy="93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1911350" y="4001770"/>
            <a:ext cx="93345" cy="93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1882140" y="4028440"/>
            <a:ext cx="93345" cy="93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4806315" y="5355590"/>
            <a:ext cx="91884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  <a:t>卷积操作</a:t>
            </a:r>
            <a:endParaRPr lang="en-US" altLang="zh-CN" sz="12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7179310" y="3228975"/>
            <a:ext cx="91884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  <a:t>卷积操作</a:t>
            </a:r>
            <a:endParaRPr lang="en-US" altLang="zh-CN" sz="1200"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58" name="直接箭头连接符 57"/>
          <p:cNvCxnSpPr/>
          <p:nvPr/>
        </p:nvCxnSpPr>
        <p:spPr>
          <a:xfrm>
            <a:off x="5217160" y="2703195"/>
            <a:ext cx="508000" cy="0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箭头连接符 58"/>
          <p:cNvCxnSpPr/>
          <p:nvPr/>
        </p:nvCxnSpPr>
        <p:spPr>
          <a:xfrm>
            <a:off x="5217160" y="3802380"/>
            <a:ext cx="508000" cy="0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右大括号 60"/>
          <p:cNvSpPr/>
          <p:nvPr/>
        </p:nvSpPr>
        <p:spPr>
          <a:xfrm>
            <a:off x="6576695" y="2677160"/>
            <a:ext cx="360045" cy="3528695"/>
          </a:xfrm>
          <a:prstGeom prst="rightBrace">
            <a:avLst>
              <a:gd name="adj1" fmla="val 74074"/>
              <a:gd name="adj2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4756785" y="3656330"/>
            <a:ext cx="287655" cy="28829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0E2557"/>
              </a:gs>
            </a:gsLst>
            <a:lin ang="9600000" scaled="0"/>
          </a:gra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4756785" y="2571750"/>
            <a:ext cx="287655" cy="288290"/>
          </a:xfrm>
          <a:prstGeom prst="rect">
            <a:avLst/>
          </a:prstGeom>
          <a:gradFill>
            <a:gsLst>
              <a:gs pos="0">
                <a:srgbClr val="FBFB11"/>
              </a:gs>
              <a:gs pos="44000">
                <a:srgbClr val="C7E631">
                  <a:alpha val="100000"/>
                </a:srgbClr>
              </a:gs>
              <a:gs pos="100000">
                <a:srgbClr val="92D050"/>
              </a:gs>
            </a:gsLst>
            <a:lin ang="20820000" scaled="0"/>
          </a:gra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/>
          <p:cNvSpPr/>
          <p:nvPr/>
        </p:nvSpPr>
        <p:spPr>
          <a:xfrm>
            <a:off x="4756785" y="4760595"/>
            <a:ext cx="287655" cy="288290"/>
          </a:xfrm>
          <a:prstGeom prst="rect">
            <a:avLst/>
          </a:prstGeom>
          <a:gradFill>
            <a:gsLst>
              <a:gs pos="0">
                <a:srgbClr val="FD6666"/>
              </a:gs>
              <a:gs pos="81000">
                <a:srgbClr val="832B2B">
                  <a:alpha val="35000"/>
                </a:srgbClr>
              </a:gs>
            </a:gsLst>
            <a:lin ang="9600000" scaled="0"/>
          </a:gra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5708015" y="2292985"/>
            <a:ext cx="854710" cy="88201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5708015" y="3359785"/>
            <a:ext cx="854710" cy="88201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5708015" y="4473575"/>
            <a:ext cx="854710" cy="88201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矩形 67"/>
          <p:cNvSpPr/>
          <p:nvPr/>
        </p:nvSpPr>
        <p:spPr>
          <a:xfrm>
            <a:off x="7060565" y="4106545"/>
            <a:ext cx="287655" cy="288290"/>
          </a:xfrm>
          <a:prstGeom prst="rect">
            <a:avLst/>
          </a:prstGeom>
          <a:gradFill>
            <a:gsLst>
              <a:gs pos="47000">
                <a:srgbClr val="FBFB11"/>
              </a:gs>
              <a:gs pos="100000">
                <a:srgbClr val="838309"/>
              </a:gs>
            </a:gsLst>
            <a:lin ang="13980000" scaled="0"/>
          </a:gra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9" name="直接箭头连接符 68"/>
          <p:cNvCxnSpPr/>
          <p:nvPr/>
        </p:nvCxnSpPr>
        <p:spPr>
          <a:xfrm rot="16200000" flipH="1">
            <a:off x="7484745" y="4098925"/>
            <a:ext cx="13970" cy="321310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7652385" y="3173095"/>
            <a:ext cx="1821815" cy="1635760"/>
            <a:chOff x="12811" y="7856"/>
            <a:chExt cx="2869" cy="2576"/>
          </a:xfrm>
        </p:grpSpPr>
        <p:sp>
          <p:nvSpPr>
            <p:cNvPr id="72" name="矩形 71"/>
            <p:cNvSpPr/>
            <p:nvPr/>
          </p:nvSpPr>
          <p:spPr>
            <a:xfrm>
              <a:off x="14200" y="7856"/>
              <a:ext cx="1480" cy="1389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矩形 72"/>
            <p:cNvSpPr/>
            <p:nvPr/>
          </p:nvSpPr>
          <p:spPr>
            <a:xfrm>
              <a:off x="14089" y="7941"/>
              <a:ext cx="1480" cy="1389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矩形 73"/>
            <p:cNvSpPr/>
            <p:nvPr/>
          </p:nvSpPr>
          <p:spPr>
            <a:xfrm>
              <a:off x="14001" y="8036"/>
              <a:ext cx="1480" cy="1389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矩形 74"/>
            <p:cNvSpPr/>
            <p:nvPr/>
          </p:nvSpPr>
          <p:spPr>
            <a:xfrm>
              <a:off x="13902" y="8152"/>
              <a:ext cx="1480" cy="1389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矩形 75"/>
            <p:cNvSpPr/>
            <p:nvPr/>
          </p:nvSpPr>
          <p:spPr>
            <a:xfrm>
              <a:off x="13739" y="8263"/>
              <a:ext cx="1480" cy="138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矩形 76"/>
            <p:cNvSpPr/>
            <p:nvPr/>
          </p:nvSpPr>
          <p:spPr>
            <a:xfrm>
              <a:off x="13573" y="8399"/>
              <a:ext cx="1480" cy="1389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矩形 77"/>
            <p:cNvSpPr/>
            <p:nvPr/>
          </p:nvSpPr>
          <p:spPr>
            <a:xfrm>
              <a:off x="13438" y="8501"/>
              <a:ext cx="1480" cy="1389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矩形 78"/>
            <p:cNvSpPr/>
            <p:nvPr/>
          </p:nvSpPr>
          <p:spPr>
            <a:xfrm>
              <a:off x="13327" y="8586"/>
              <a:ext cx="1480" cy="1389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矩形 79"/>
            <p:cNvSpPr/>
            <p:nvPr/>
          </p:nvSpPr>
          <p:spPr>
            <a:xfrm>
              <a:off x="13239" y="8681"/>
              <a:ext cx="1480" cy="1389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矩形 86"/>
            <p:cNvSpPr/>
            <p:nvPr/>
          </p:nvSpPr>
          <p:spPr>
            <a:xfrm>
              <a:off x="13140" y="8797"/>
              <a:ext cx="1480" cy="1389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矩形 87"/>
            <p:cNvSpPr/>
            <p:nvPr/>
          </p:nvSpPr>
          <p:spPr>
            <a:xfrm>
              <a:off x="12977" y="8908"/>
              <a:ext cx="1480" cy="138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9" name="矩形 88"/>
            <p:cNvSpPr/>
            <p:nvPr/>
          </p:nvSpPr>
          <p:spPr>
            <a:xfrm>
              <a:off x="12811" y="9044"/>
              <a:ext cx="1480" cy="1389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0" name="矩形 89"/>
          <p:cNvSpPr/>
          <p:nvPr/>
        </p:nvSpPr>
        <p:spPr>
          <a:xfrm>
            <a:off x="7360285" y="3799205"/>
            <a:ext cx="93345" cy="93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91" name="矩形 90"/>
          <p:cNvSpPr/>
          <p:nvPr/>
        </p:nvSpPr>
        <p:spPr>
          <a:xfrm>
            <a:off x="7331075" y="3825875"/>
            <a:ext cx="93345" cy="93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92" name="矩形 91"/>
          <p:cNvSpPr/>
          <p:nvPr/>
        </p:nvSpPr>
        <p:spPr>
          <a:xfrm>
            <a:off x="7301865" y="3852545"/>
            <a:ext cx="93345" cy="93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93" name="矩形 92"/>
          <p:cNvSpPr/>
          <p:nvPr/>
        </p:nvSpPr>
        <p:spPr>
          <a:xfrm>
            <a:off x="7269480" y="3884930"/>
            <a:ext cx="93345" cy="93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94" name="矩形 93"/>
          <p:cNvSpPr/>
          <p:nvPr/>
        </p:nvSpPr>
        <p:spPr>
          <a:xfrm>
            <a:off x="7240270" y="3911600"/>
            <a:ext cx="93345" cy="93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95" name="矩形 94"/>
          <p:cNvSpPr/>
          <p:nvPr/>
        </p:nvSpPr>
        <p:spPr>
          <a:xfrm>
            <a:off x="7211060" y="3938270"/>
            <a:ext cx="93345" cy="93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96" name="矩形 95"/>
          <p:cNvSpPr/>
          <p:nvPr/>
        </p:nvSpPr>
        <p:spPr>
          <a:xfrm>
            <a:off x="6088380" y="5666740"/>
            <a:ext cx="93345" cy="9334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107" name="矩形 106"/>
          <p:cNvSpPr/>
          <p:nvPr/>
        </p:nvSpPr>
        <p:spPr>
          <a:xfrm>
            <a:off x="6088380" y="5889625"/>
            <a:ext cx="93345" cy="9334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115" name="矩形 114"/>
          <p:cNvSpPr/>
          <p:nvPr/>
        </p:nvSpPr>
        <p:spPr>
          <a:xfrm>
            <a:off x="6088380" y="6112510"/>
            <a:ext cx="93345" cy="9334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116" name="椭圆 115"/>
          <p:cNvSpPr/>
          <p:nvPr/>
        </p:nvSpPr>
        <p:spPr>
          <a:xfrm>
            <a:off x="4858385" y="5666105"/>
            <a:ext cx="93980" cy="9398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椭圆 116"/>
          <p:cNvSpPr/>
          <p:nvPr/>
        </p:nvSpPr>
        <p:spPr>
          <a:xfrm>
            <a:off x="4858385" y="5888990"/>
            <a:ext cx="93980" cy="9398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椭圆 117"/>
          <p:cNvSpPr/>
          <p:nvPr/>
        </p:nvSpPr>
        <p:spPr>
          <a:xfrm>
            <a:off x="4858385" y="6111875"/>
            <a:ext cx="93980" cy="9398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9" name="直接连接符 118"/>
          <p:cNvCxnSpPr/>
          <p:nvPr/>
        </p:nvCxnSpPr>
        <p:spPr>
          <a:xfrm flipV="1">
            <a:off x="4148455" y="2853690"/>
            <a:ext cx="578485" cy="360045"/>
          </a:xfrm>
          <a:prstGeom prst="line">
            <a:avLst/>
          </a:prstGeom>
          <a:ln w="3175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直接连接符 119"/>
          <p:cNvCxnSpPr/>
          <p:nvPr/>
        </p:nvCxnSpPr>
        <p:spPr>
          <a:xfrm>
            <a:off x="3215005" y="4941570"/>
            <a:ext cx="1643380" cy="1217295"/>
          </a:xfrm>
          <a:prstGeom prst="line">
            <a:avLst/>
          </a:prstGeom>
          <a:ln w="3175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文本框 120"/>
          <p:cNvSpPr txBox="1"/>
          <p:nvPr/>
        </p:nvSpPr>
        <p:spPr>
          <a:xfrm>
            <a:off x="2441575" y="2017395"/>
            <a:ext cx="822261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1x1</a:t>
            </a:r>
            <a:r>
              <a:rPr lang="zh-CN" altLang="en-US" sz="120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卷积 </a:t>
            </a:r>
            <a:r>
              <a:rPr lang="en-US" altLang="zh-CN" sz="120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/ </a:t>
            </a:r>
            <a:r>
              <a:rPr lang="zh-CN" altLang="en-US" sz="120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通道升维</a:t>
            </a:r>
            <a:r>
              <a:rPr lang="en-US" altLang="zh-CN" sz="120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                                3x3</a:t>
            </a:r>
            <a:r>
              <a:rPr lang="zh-CN" altLang="en-US" sz="120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卷积深度分离 </a:t>
            </a:r>
            <a:r>
              <a:rPr lang="en-US" altLang="zh-CN" sz="120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/ </a:t>
            </a:r>
            <a:r>
              <a:rPr lang="zh-CN" altLang="en-US" sz="120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通道数不变             </a:t>
            </a:r>
            <a:r>
              <a:rPr lang="en-US" altLang="zh-CN" sz="120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1x1</a:t>
            </a:r>
            <a:r>
              <a:rPr lang="zh-CN" altLang="en-US" sz="120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卷积 </a:t>
            </a:r>
            <a:r>
              <a:rPr lang="en-US" altLang="zh-CN" sz="120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/ </a:t>
            </a:r>
            <a:r>
              <a:rPr lang="zh-CN" altLang="en-US" sz="120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通道降维</a:t>
            </a:r>
          </a:p>
        </p:txBody>
      </p:sp>
      <p:cxnSp>
        <p:nvCxnSpPr>
          <p:cNvPr id="123" name="直接箭头连接符 122"/>
          <p:cNvCxnSpPr/>
          <p:nvPr/>
        </p:nvCxnSpPr>
        <p:spPr>
          <a:xfrm rot="16200000" flipH="1">
            <a:off x="1564005" y="4180205"/>
            <a:ext cx="13970" cy="321310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矩形 121"/>
          <p:cNvSpPr/>
          <p:nvPr/>
        </p:nvSpPr>
        <p:spPr>
          <a:xfrm>
            <a:off x="622300" y="3841115"/>
            <a:ext cx="854710" cy="88201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输入</a:t>
            </a:r>
          </a:p>
        </p:txBody>
      </p:sp>
      <p:cxnSp>
        <p:nvCxnSpPr>
          <p:cNvPr id="126" name="直接箭头连接符 125"/>
          <p:cNvCxnSpPr/>
          <p:nvPr/>
        </p:nvCxnSpPr>
        <p:spPr>
          <a:xfrm>
            <a:off x="5200015" y="4914265"/>
            <a:ext cx="508000" cy="0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文本框 126"/>
          <p:cNvSpPr txBox="1"/>
          <p:nvPr/>
        </p:nvSpPr>
        <p:spPr>
          <a:xfrm>
            <a:off x="2095500" y="2596515"/>
            <a:ext cx="91884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ReLU6</a:t>
            </a:r>
          </a:p>
        </p:txBody>
      </p:sp>
      <p:sp>
        <p:nvSpPr>
          <p:cNvPr id="128" name="文本框 127"/>
          <p:cNvSpPr txBox="1"/>
          <p:nvPr/>
        </p:nvSpPr>
        <p:spPr>
          <a:xfrm>
            <a:off x="6744970" y="2596515"/>
            <a:ext cx="91884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ReLU6</a:t>
            </a:r>
          </a:p>
        </p:txBody>
      </p:sp>
      <p:sp>
        <p:nvSpPr>
          <p:cNvPr id="129" name="文本框 128"/>
          <p:cNvSpPr txBox="1"/>
          <p:nvPr/>
        </p:nvSpPr>
        <p:spPr>
          <a:xfrm>
            <a:off x="9497060" y="2596515"/>
            <a:ext cx="91884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ReLU6</a:t>
            </a:r>
          </a:p>
        </p:txBody>
      </p:sp>
      <p:cxnSp>
        <p:nvCxnSpPr>
          <p:cNvPr id="130" name="直接箭头连接符 129"/>
          <p:cNvCxnSpPr/>
          <p:nvPr/>
        </p:nvCxnSpPr>
        <p:spPr>
          <a:xfrm>
            <a:off x="9773920" y="3818255"/>
            <a:ext cx="508000" cy="0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文本框 130"/>
          <p:cNvSpPr txBox="1"/>
          <p:nvPr/>
        </p:nvSpPr>
        <p:spPr>
          <a:xfrm>
            <a:off x="7453630" y="5006975"/>
            <a:ext cx="2607945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71450" indent="-171450">
              <a:buFont typeface="Arial" panose="020B0604020202090204" pitchFamily="34" charset="0"/>
              <a:buChar char="•"/>
            </a:pPr>
            <a:r>
              <a:rPr lang="zh-CN" altLang="en-US" sz="12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ReLU6 非线性层</a:t>
            </a:r>
          </a:p>
          <a:p>
            <a:pPr lvl="0" indent="0">
              <a:buFont typeface="Arial" panose="020B0604020202090204" pitchFamily="34" charset="0"/>
              <a:buNone/>
            </a:pPr>
            <a:r>
              <a:rPr lang="zh-CN" altLang="en-US" sz="12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   在低精度计算时能压缩动态范围，    </a:t>
            </a:r>
          </a:p>
          <a:p>
            <a:pPr lvl="0" indent="0">
              <a:buFont typeface="Arial" panose="020B0604020202090204" pitchFamily="34" charset="0"/>
              <a:buNone/>
            </a:pPr>
            <a:r>
              <a:rPr lang="zh-CN" altLang="en-US" sz="12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   算法更稳健。</a:t>
            </a:r>
          </a:p>
          <a:p>
            <a:pPr marL="171450" indent="-171450">
              <a:buFont typeface="Arial" panose="020B0604020202090204" pitchFamily="34" charset="0"/>
              <a:buChar char="•"/>
            </a:pPr>
            <a:endParaRPr lang="zh-CN" altLang="en-US" sz="120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171450" indent="-171450">
              <a:buFont typeface="Arial" panose="020B0604020202090204" pitchFamily="34" charset="0"/>
              <a:buChar char="•"/>
            </a:pPr>
            <a:r>
              <a:rPr lang="zh-CN" altLang="en-US" sz="12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ReLU6 定义为：</a:t>
            </a:r>
          </a:p>
          <a:p>
            <a:pPr indent="0">
              <a:buFont typeface="Arial" panose="020B0604020202090204" pitchFamily="34" charset="0"/>
              <a:buNone/>
            </a:pPr>
            <a:r>
              <a:rPr lang="zh-CN" altLang="en-US" sz="12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   f(x) = min(max(x, 0), 6)</a:t>
            </a:r>
          </a:p>
        </p:txBody>
      </p:sp>
      <p:sp>
        <p:nvSpPr>
          <p:cNvPr id="132" name="文本框 131"/>
          <p:cNvSpPr txBox="1"/>
          <p:nvPr/>
        </p:nvSpPr>
        <p:spPr>
          <a:xfrm>
            <a:off x="6416040" y="6326505"/>
            <a:ext cx="234061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latin typeface="微软雅黑" panose="020B0503020204020204" charset="-122"/>
                <a:ea typeface="微软雅黑" panose="020B0503020204020204" charset="-122"/>
              </a:rPr>
              <a:t>Linear Bottleneck </a:t>
            </a:r>
            <a:endParaRPr lang="zh-CN" altLang="en-US" sz="1200"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133" name="直接箭头连接符 132"/>
          <p:cNvCxnSpPr/>
          <p:nvPr/>
        </p:nvCxnSpPr>
        <p:spPr>
          <a:xfrm flipV="1">
            <a:off x="10406380" y="3860800"/>
            <a:ext cx="0" cy="2458720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4" name="组合 133"/>
          <p:cNvGrpSpPr/>
          <p:nvPr/>
        </p:nvGrpSpPr>
        <p:grpSpPr>
          <a:xfrm>
            <a:off x="10248900" y="3263265"/>
            <a:ext cx="334010" cy="706120"/>
            <a:chOff x="12006" y="5264"/>
            <a:chExt cx="526" cy="1112"/>
          </a:xfrm>
        </p:grpSpPr>
        <p:sp>
          <p:nvSpPr>
            <p:cNvPr id="135" name="椭圆 134"/>
            <p:cNvSpPr/>
            <p:nvPr/>
          </p:nvSpPr>
          <p:spPr>
            <a:xfrm>
              <a:off x="12072" y="5889"/>
              <a:ext cx="360" cy="371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90204" pitchFamily="34" charset="0"/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12006" y="5264"/>
              <a:ext cx="527" cy="11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b="1">
                  <a:latin typeface="微软雅黑" panose="020B0503020204020204" charset="-122"/>
                  <a:ea typeface="微软雅黑" panose="020B0503020204020204" charset="-122"/>
                </a:rPr>
                <a:t>.</a:t>
              </a:r>
            </a:p>
          </p:txBody>
        </p:sp>
      </p:grpSp>
      <p:sp>
        <p:nvSpPr>
          <p:cNvPr id="137" name="文本框 136"/>
          <p:cNvSpPr txBox="1"/>
          <p:nvPr/>
        </p:nvSpPr>
        <p:spPr>
          <a:xfrm>
            <a:off x="10519410" y="3620770"/>
            <a:ext cx="12573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Add</a:t>
            </a:r>
          </a:p>
          <a:p>
            <a:pPr algn="l"/>
            <a:r>
              <a:rPr lang="zh-CN" altLang="en-US" sz="12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按元素相加</a:t>
            </a:r>
          </a:p>
        </p:txBody>
      </p:sp>
      <p:cxnSp>
        <p:nvCxnSpPr>
          <p:cNvPr id="138" name="肘形连接符 137"/>
          <p:cNvCxnSpPr/>
          <p:nvPr/>
        </p:nvCxnSpPr>
        <p:spPr>
          <a:xfrm rot="5400000" flipV="1">
            <a:off x="4939665" y="833120"/>
            <a:ext cx="1586230" cy="9366250"/>
          </a:xfrm>
          <a:prstGeom prst="bentConnector2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MobileNet-v3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6880" y="1284605"/>
            <a:ext cx="9144000" cy="804545"/>
          </a:xfrm>
        </p:spPr>
        <p:txBody>
          <a:bodyPr/>
          <a:lstStyle/>
          <a:p>
            <a:pPr algn="l"/>
            <a:r>
              <a:rPr lang="zh-CN" altLang="en-US" sz="1800">
                <a:latin typeface="微软雅黑" panose="020B0503020204020204" charset="-122"/>
                <a:ea typeface="微软雅黑" panose="020B0503020204020204" charset="-122"/>
              </a:rPr>
              <a:t>目标：降低计算复杂度，确保一定的精度，能够在移动端或嵌入式设备上运行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EfficientNet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6880" y="1284605"/>
            <a:ext cx="9144000" cy="804545"/>
          </a:xfrm>
        </p:spPr>
        <p:txBody>
          <a:bodyPr/>
          <a:lstStyle/>
          <a:p>
            <a:pPr algn="l"/>
            <a:r>
              <a:rPr lang="zh-CN" altLang="en-US" sz="1800">
                <a:latin typeface="微软雅黑" panose="020B0503020204020204" charset="-122"/>
                <a:ea typeface="微软雅黑" panose="020B0503020204020204" charset="-122"/>
              </a:rPr>
              <a:t>目标：降低计算复杂度，确保一定的精度，能够在移动端或嵌入式设备上运行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EfficientNet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6880" y="1284605"/>
            <a:ext cx="9144000" cy="804545"/>
          </a:xfrm>
        </p:spPr>
        <p:txBody>
          <a:bodyPr/>
          <a:lstStyle/>
          <a:p>
            <a:pPr algn="l"/>
            <a:r>
              <a:rPr lang="zh-CN" altLang="en-US" sz="1800">
                <a:latin typeface="微软雅黑" panose="020B0503020204020204" charset="-122"/>
                <a:ea typeface="微软雅黑" panose="020B0503020204020204" charset="-122"/>
              </a:rPr>
              <a:t>目标：降低计算复杂度，确保一定的精度，能够在移动端或嵌入式设备上运行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45485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err="1">
                <a:latin typeface="微软雅黑" panose="020B0503020204020204" charset="-122"/>
                <a:ea typeface="微软雅黑" panose="020B0503020204020204" charset="-122"/>
              </a:rPr>
              <a:t>LeNet</a:t>
            </a:r>
            <a:r>
              <a:rPr lang="en-US" altLang="zh-CN" sz="2800" b="1" dirty="0">
                <a:latin typeface="微软雅黑" panose="020B0503020204020204" charset="-122"/>
                <a:ea typeface="微软雅黑" panose="020B0503020204020204" charset="-122"/>
              </a:rPr>
              <a:t> &amp; </a:t>
            </a:r>
            <a:r>
              <a:rPr lang="en-US" altLang="zh-CN" sz="2800" b="1" dirty="0" err="1">
                <a:latin typeface="微软雅黑" panose="020B0503020204020204" charset="-122"/>
                <a:ea typeface="微软雅黑" panose="020B0503020204020204" charset="-122"/>
              </a:rPr>
              <a:t>AlexNet</a:t>
            </a:r>
            <a:endParaRPr lang="en-US" altLang="zh-CN" sz="28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2430" y="1096645"/>
            <a:ext cx="8028305" cy="56896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YOLO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6880" y="1284605"/>
            <a:ext cx="9144000" cy="804545"/>
          </a:xfrm>
        </p:spPr>
        <p:txBody>
          <a:bodyPr/>
          <a:lstStyle/>
          <a:p>
            <a:pPr algn="l"/>
            <a:r>
              <a:rPr lang="zh-CN" altLang="en-US" sz="1800">
                <a:latin typeface="微软雅黑" panose="020B0503020204020204" charset="-122"/>
                <a:ea typeface="微软雅黑" panose="020B0503020204020204" charset="-122"/>
              </a:rPr>
              <a:t>目标：降低计算复杂度，确保一定的精度，能够在移动端或嵌入式设备上运行</a:t>
            </a:r>
          </a:p>
        </p:txBody>
      </p:sp>
    </p:spTree>
    <p:extLst>
      <p:ext uri="{BB962C8B-B14F-4D97-AF65-F5344CB8AC3E}">
        <p14:creationId xmlns:p14="http://schemas.microsoft.com/office/powerpoint/2010/main" val="15565553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YOLO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6880" y="1284605"/>
            <a:ext cx="9144000" cy="804545"/>
          </a:xfrm>
        </p:spPr>
        <p:txBody>
          <a:bodyPr/>
          <a:lstStyle/>
          <a:p>
            <a:pPr algn="l"/>
            <a:r>
              <a:rPr lang="zh-CN" altLang="en-US" sz="1800">
                <a:latin typeface="微软雅黑" panose="020B0503020204020204" charset="-122"/>
                <a:ea typeface="微软雅黑" panose="020B0503020204020204" charset="-122"/>
              </a:rPr>
              <a:t>目标：降低计算复杂度，确保一定的精度，能够在移动端或嵌入式设备上运行</a:t>
            </a:r>
          </a:p>
        </p:txBody>
      </p:sp>
    </p:spTree>
    <p:extLst>
      <p:ext uri="{BB962C8B-B14F-4D97-AF65-F5344CB8AC3E}">
        <p14:creationId xmlns:p14="http://schemas.microsoft.com/office/powerpoint/2010/main" val="15091840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YOLO v3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6880" y="1284605"/>
            <a:ext cx="9144000" cy="804545"/>
          </a:xfrm>
        </p:spPr>
        <p:txBody>
          <a:bodyPr/>
          <a:lstStyle/>
          <a:p>
            <a:pPr algn="l"/>
            <a:r>
              <a:rPr lang="zh-CN" altLang="en-US" sz="1800">
                <a:latin typeface="微软雅黑" panose="020B0503020204020204" charset="-122"/>
                <a:ea typeface="微软雅黑" panose="020B0503020204020204" charset="-122"/>
              </a:rPr>
              <a:t>目标：降低计算复杂度，确保一定的精度，能够在移动端或嵌入式设备上运行</a:t>
            </a:r>
          </a:p>
        </p:txBody>
      </p:sp>
    </p:spTree>
    <p:extLst>
      <p:ext uri="{BB962C8B-B14F-4D97-AF65-F5344CB8AC3E}">
        <p14:creationId xmlns:p14="http://schemas.microsoft.com/office/powerpoint/2010/main" val="29612821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YOLOv4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6880" y="1284605"/>
            <a:ext cx="9144000" cy="804545"/>
          </a:xfrm>
        </p:spPr>
        <p:txBody>
          <a:bodyPr/>
          <a:lstStyle/>
          <a:p>
            <a:pPr algn="l"/>
            <a:r>
              <a:rPr lang="zh-CN" altLang="en-US" sz="1800">
                <a:latin typeface="微软雅黑" panose="020B0503020204020204" charset="-122"/>
                <a:ea typeface="微软雅黑" panose="020B0503020204020204" charset="-122"/>
              </a:rPr>
              <a:t>目标：降低计算复杂度，确保一定的精度，能够在移动端或嵌入式设备上运行</a:t>
            </a:r>
          </a:p>
        </p:txBody>
      </p:sp>
    </p:spTree>
    <p:extLst>
      <p:ext uri="{BB962C8B-B14F-4D97-AF65-F5344CB8AC3E}">
        <p14:creationId xmlns:p14="http://schemas.microsoft.com/office/powerpoint/2010/main" val="34362631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YOLO v5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6880" y="1284605"/>
            <a:ext cx="9144000" cy="804545"/>
          </a:xfrm>
        </p:spPr>
        <p:txBody>
          <a:bodyPr/>
          <a:lstStyle/>
          <a:p>
            <a:pPr algn="l"/>
            <a:r>
              <a:rPr lang="zh-CN" altLang="en-US" sz="1800">
                <a:latin typeface="微软雅黑" panose="020B0503020204020204" charset="-122"/>
                <a:ea typeface="微软雅黑" panose="020B0503020204020204" charset="-122"/>
              </a:rPr>
              <a:t>目标：降低计算复杂度，确保一定的精度，能够在移动端或嵌入式设备上运行</a:t>
            </a:r>
          </a:p>
        </p:txBody>
      </p:sp>
    </p:spTree>
    <p:extLst>
      <p:ext uri="{BB962C8B-B14F-4D97-AF65-F5344CB8AC3E}">
        <p14:creationId xmlns:p14="http://schemas.microsoft.com/office/powerpoint/2010/main" val="6021156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YOLOX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6880" y="1284605"/>
            <a:ext cx="9144000" cy="804545"/>
          </a:xfrm>
        </p:spPr>
        <p:txBody>
          <a:bodyPr/>
          <a:lstStyle/>
          <a:p>
            <a:pPr algn="l"/>
            <a:r>
              <a:rPr lang="zh-CN" altLang="en-US" sz="1800">
                <a:latin typeface="微软雅黑" panose="020B0503020204020204" charset="-122"/>
                <a:ea typeface="微软雅黑" panose="020B0503020204020204" charset="-122"/>
              </a:rPr>
              <a:t>目标：降低计算复杂度，确保一定的精度，能够在移动端或嵌入式设备上运行</a:t>
            </a:r>
          </a:p>
        </p:txBody>
      </p:sp>
    </p:spTree>
    <p:extLst>
      <p:ext uri="{BB962C8B-B14F-4D97-AF65-F5344CB8AC3E}">
        <p14:creationId xmlns:p14="http://schemas.microsoft.com/office/powerpoint/2010/main" val="29263219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16668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VGG16</a:t>
            </a:r>
          </a:p>
        </p:txBody>
      </p:sp>
      <p:sp>
        <p:nvSpPr>
          <p:cNvPr id="6" name="立方体 5"/>
          <p:cNvSpPr/>
          <p:nvPr/>
        </p:nvSpPr>
        <p:spPr>
          <a:xfrm>
            <a:off x="266023" y="4630404"/>
            <a:ext cx="562963" cy="525795"/>
          </a:xfrm>
          <a:prstGeom prst="cube">
            <a:avLst>
              <a:gd name="adj" fmla="val 1530"/>
            </a:avLst>
          </a:prstGeom>
          <a:solidFill>
            <a:schemeClr val="accent4">
              <a:lumMod val="20000"/>
              <a:lumOff val="80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115279" y="3989260"/>
            <a:ext cx="8710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00" dirty="0">
                <a:latin typeface="微软雅黑" panose="020B0503020204020204" charset="-122"/>
                <a:ea typeface="微软雅黑" panose="020B0503020204020204" charset="-122"/>
              </a:rPr>
              <a:t>输入图像</a:t>
            </a:r>
          </a:p>
          <a:p>
            <a:pPr algn="ctr"/>
            <a:r>
              <a:rPr lang="en-US" altLang="zh-CN" sz="1000" dirty="0">
                <a:latin typeface="微软雅黑" panose="020B0503020204020204" charset="-122"/>
                <a:ea typeface="微软雅黑" panose="020B0503020204020204" charset="-122"/>
              </a:rPr>
              <a:t>224x224x3</a:t>
            </a:r>
          </a:p>
        </p:txBody>
      </p:sp>
      <p:sp>
        <p:nvSpPr>
          <p:cNvPr id="8" name="立方体 7"/>
          <p:cNvSpPr/>
          <p:nvPr/>
        </p:nvSpPr>
        <p:spPr>
          <a:xfrm>
            <a:off x="903919" y="4533070"/>
            <a:ext cx="637985" cy="618665"/>
          </a:xfrm>
          <a:prstGeom prst="cube">
            <a:avLst>
              <a:gd name="adj" fmla="val 15150"/>
            </a:avLst>
          </a:prstGeom>
          <a:solidFill>
            <a:srgbClr val="00B0F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立方体 16"/>
          <p:cNvSpPr/>
          <p:nvPr/>
        </p:nvSpPr>
        <p:spPr>
          <a:xfrm>
            <a:off x="10289827" y="3437602"/>
            <a:ext cx="1677328" cy="1683823"/>
          </a:xfrm>
          <a:prstGeom prst="cube">
            <a:avLst>
              <a:gd name="adj" fmla="val 97552"/>
            </a:avLst>
          </a:prstGeom>
          <a:solidFill>
            <a:schemeClr val="bg1">
              <a:lumMod val="85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/>
        </p:nvSpPr>
        <p:spPr>
          <a:xfrm>
            <a:off x="793769" y="5439135"/>
            <a:ext cx="6918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dirty="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conv1_1</a:t>
            </a:r>
            <a:endParaRPr lang="zh-CN" altLang="en-US" sz="800" dirty="0">
              <a:solidFill>
                <a:srgbClr val="0F80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dirty="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3x3x64@1</a:t>
            </a:r>
          </a:p>
        </p:txBody>
      </p:sp>
      <p:sp>
        <p:nvSpPr>
          <p:cNvPr id="30" name="文本框 29"/>
          <p:cNvSpPr txBox="1"/>
          <p:nvPr/>
        </p:nvSpPr>
        <p:spPr>
          <a:xfrm>
            <a:off x="1359808" y="5439495"/>
            <a:ext cx="7131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dirty="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conv1_2</a:t>
            </a:r>
            <a:endParaRPr lang="zh-CN" altLang="en-US" sz="800" dirty="0">
              <a:solidFill>
                <a:srgbClr val="0F80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dirty="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3x3x64@1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2570261" y="5424477"/>
            <a:ext cx="6592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dirty="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conv2_1</a:t>
            </a:r>
            <a:endParaRPr lang="zh-CN" altLang="en-US" sz="800" dirty="0">
              <a:solidFill>
                <a:srgbClr val="0F80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dirty="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3x3x128@1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3123104" y="5424174"/>
            <a:ext cx="622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dirty="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conv2_2</a:t>
            </a:r>
            <a:endParaRPr lang="zh-CN" altLang="en-US" sz="800" dirty="0">
              <a:solidFill>
                <a:srgbClr val="0F80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dirty="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3x3x128@1</a:t>
            </a:r>
          </a:p>
        </p:txBody>
      </p:sp>
      <p:sp>
        <p:nvSpPr>
          <p:cNvPr id="33" name="文本框 32"/>
          <p:cNvSpPr txBox="1"/>
          <p:nvPr/>
        </p:nvSpPr>
        <p:spPr>
          <a:xfrm>
            <a:off x="4128685" y="5436646"/>
            <a:ext cx="6138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dirty="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conv3_1</a:t>
            </a:r>
            <a:endParaRPr lang="zh-CN" altLang="en-US" sz="800" dirty="0">
              <a:solidFill>
                <a:srgbClr val="0F80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dirty="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</a:p>
        </p:txBody>
      </p:sp>
      <p:sp>
        <p:nvSpPr>
          <p:cNvPr id="34" name="文本框 33"/>
          <p:cNvSpPr txBox="1"/>
          <p:nvPr/>
        </p:nvSpPr>
        <p:spPr>
          <a:xfrm>
            <a:off x="4633947" y="5424174"/>
            <a:ext cx="6617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dirty="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conv3_2</a:t>
            </a:r>
            <a:endParaRPr lang="zh-CN" altLang="en-US" sz="800" dirty="0">
              <a:solidFill>
                <a:srgbClr val="0F80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dirty="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</a:p>
        </p:txBody>
      </p:sp>
      <p:sp>
        <p:nvSpPr>
          <p:cNvPr id="35" name="文本框 34"/>
          <p:cNvSpPr txBox="1"/>
          <p:nvPr/>
        </p:nvSpPr>
        <p:spPr>
          <a:xfrm>
            <a:off x="5170439" y="5420371"/>
            <a:ext cx="6822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dirty="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conv3_3</a:t>
            </a:r>
            <a:endParaRPr lang="zh-CN" altLang="en-US" sz="800" dirty="0">
              <a:solidFill>
                <a:srgbClr val="0F80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dirty="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</a:p>
        </p:txBody>
      </p:sp>
      <p:sp>
        <p:nvSpPr>
          <p:cNvPr id="36" name="文本框 35"/>
          <p:cNvSpPr txBox="1"/>
          <p:nvPr/>
        </p:nvSpPr>
        <p:spPr>
          <a:xfrm>
            <a:off x="6260571" y="5422671"/>
            <a:ext cx="6108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dirty="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conv4_1</a:t>
            </a:r>
            <a:endParaRPr lang="zh-CN" altLang="en-US" sz="800" dirty="0">
              <a:solidFill>
                <a:srgbClr val="0F80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dirty="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6743860" y="5409529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dirty="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conv4_2</a:t>
            </a:r>
            <a:endParaRPr lang="zh-CN" altLang="en-US" sz="800" dirty="0">
              <a:solidFill>
                <a:srgbClr val="0F80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dirty="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</a:p>
        </p:txBody>
      </p:sp>
      <p:sp>
        <p:nvSpPr>
          <p:cNvPr id="38" name="文本框 37"/>
          <p:cNvSpPr txBox="1"/>
          <p:nvPr/>
        </p:nvSpPr>
        <p:spPr>
          <a:xfrm>
            <a:off x="7234715" y="5395434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dirty="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conv4_3</a:t>
            </a:r>
            <a:endParaRPr lang="zh-CN" altLang="en-US" sz="800" dirty="0">
              <a:solidFill>
                <a:srgbClr val="0F80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dirty="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</a:p>
        </p:txBody>
      </p:sp>
      <p:sp>
        <p:nvSpPr>
          <p:cNvPr id="39" name="文本框 38"/>
          <p:cNvSpPr txBox="1"/>
          <p:nvPr/>
        </p:nvSpPr>
        <p:spPr>
          <a:xfrm>
            <a:off x="8102099" y="5387099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dirty="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conv5_1</a:t>
            </a:r>
            <a:endParaRPr lang="zh-CN" altLang="en-US" sz="800" dirty="0">
              <a:solidFill>
                <a:srgbClr val="0F80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dirty="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</a:p>
        </p:txBody>
      </p:sp>
      <p:sp>
        <p:nvSpPr>
          <p:cNvPr id="40" name="文本框 39"/>
          <p:cNvSpPr txBox="1"/>
          <p:nvPr/>
        </p:nvSpPr>
        <p:spPr>
          <a:xfrm>
            <a:off x="8555550" y="538290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dirty="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conv5_2</a:t>
            </a:r>
            <a:endParaRPr lang="zh-CN" altLang="en-US" sz="800" dirty="0">
              <a:solidFill>
                <a:srgbClr val="0F80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dirty="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</a:p>
        </p:txBody>
      </p:sp>
      <p:sp>
        <p:nvSpPr>
          <p:cNvPr id="41" name="文本框 40"/>
          <p:cNvSpPr txBox="1"/>
          <p:nvPr/>
        </p:nvSpPr>
        <p:spPr>
          <a:xfrm>
            <a:off x="9036000" y="5375602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dirty="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conv5_3</a:t>
            </a:r>
            <a:endParaRPr lang="zh-CN" altLang="en-US" sz="800" dirty="0">
              <a:solidFill>
                <a:srgbClr val="0F80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dirty="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</a:p>
        </p:txBody>
      </p:sp>
      <p:sp>
        <p:nvSpPr>
          <p:cNvPr id="42" name="文本框 41"/>
          <p:cNvSpPr txBox="1"/>
          <p:nvPr/>
        </p:nvSpPr>
        <p:spPr>
          <a:xfrm>
            <a:off x="1967799" y="5434647"/>
            <a:ext cx="5902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dirty="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dirty="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dirty="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</a:p>
        </p:txBody>
      </p:sp>
      <p:sp>
        <p:nvSpPr>
          <p:cNvPr id="43" name="文本框 42"/>
          <p:cNvSpPr txBox="1"/>
          <p:nvPr/>
        </p:nvSpPr>
        <p:spPr>
          <a:xfrm>
            <a:off x="3565895" y="5411857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dirty="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dirty="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dirty="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</a:p>
        </p:txBody>
      </p:sp>
      <p:sp>
        <p:nvSpPr>
          <p:cNvPr id="47" name="文本框 46"/>
          <p:cNvSpPr txBox="1"/>
          <p:nvPr/>
        </p:nvSpPr>
        <p:spPr>
          <a:xfrm>
            <a:off x="1028575" y="3021355"/>
            <a:ext cx="10655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dirty="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conv1</a:t>
            </a:r>
            <a:r>
              <a:rPr lang="zh-CN" altLang="en-US" sz="1000" dirty="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000" dirty="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224x224x64</a:t>
            </a:r>
          </a:p>
        </p:txBody>
      </p:sp>
      <p:sp>
        <p:nvSpPr>
          <p:cNvPr id="48" name="文本框 47"/>
          <p:cNvSpPr txBox="1"/>
          <p:nvPr/>
        </p:nvSpPr>
        <p:spPr>
          <a:xfrm>
            <a:off x="1828063" y="3562637"/>
            <a:ext cx="113112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dirty="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1</a:t>
            </a:r>
          </a:p>
          <a:p>
            <a:pPr algn="ctr"/>
            <a:r>
              <a:rPr lang="zh-CN" altLang="en-US" sz="1000" dirty="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000" dirty="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112x112x64</a:t>
            </a:r>
          </a:p>
        </p:txBody>
      </p:sp>
      <p:sp>
        <p:nvSpPr>
          <p:cNvPr id="49" name="文本框 48"/>
          <p:cNvSpPr txBox="1"/>
          <p:nvPr/>
        </p:nvSpPr>
        <p:spPr>
          <a:xfrm>
            <a:off x="2730766" y="3013878"/>
            <a:ext cx="9974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dirty="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conv2</a:t>
            </a:r>
            <a:r>
              <a:rPr lang="zh-CN" altLang="en-US" sz="1000" dirty="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000" dirty="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112x112x128</a:t>
            </a:r>
          </a:p>
        </p:txBody>
      </p:sp>
      <p:sp>
        <p:nvSpPr>
          <p:cNvPr id="50" name="文本框 49"/>
          <p:cNvSpPr txBox="1"/>
          <p:nvPr/>
        </p:nvSpPr>
        <p:spPr>
          <a:xfrm>
            <a:off x="3409077" y="3541707"/>
            <a:ext cx="104584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dirty="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2</a:t>
            </a:r>
          </a:p>
          <a:p>
            <a:pPr algn="ctr"/>
            <a:r>
              <a:rPr lang="zh-CN" altLang="en-US" sz="1000" dirty="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000" dirty="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56x56x128</a:t>
            </a:r>
          </a:p>
        </p:txBody>
      </p:sp>
      <p:sp>
        <p:nvSpPr>
          <p:cNvPr id="51" name="文本框 50"/>
          <p:cNvSpPr txBox="1"/>
          <p:nvPr/>
        </p:nvSpPr>
        <p:spPr>
          <a:xfrm>
            <a:off x="10046231" y="5382905"/>
            <a:ext cx="4842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4096</a:t>
            </a:r>
          </a:p>
        </p:txBody>
      </p:sp>
      <p:sp>
        <p:nvSpPr>
          <p:cNvPr id="55" name="文本框 54"/>
          <p:cNvSpPr txBox="1"/>
          <p:nvPr/>
        </p:nvSpPr>
        <p:spPr>
          <a:xfrm>
            <a:off x="4927637" y="3006417"/>
            <a:ext cx="11550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dirty="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conv3</a:t>
            </a:r>
            <a:r>
              <a:rPr lang="zh-CN" altLang="en-US" sz="1000" dirty="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000" dirty="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56x56x256</a:t>
            </a:r>
          </a:p>
        </p:txBody>
      </p:sp>
      <p:sp>
        <p:nvSpPr>
          <p:cNvPr id="56" name="文本框 55"/>
          <p:cNvSpPr txBox="1"/>
          <p:nvPr/>
        </p:nvSpPr>
        <p:spPr>
          <a:xfrm>
            <a:off x="5555036" y="3564580"/>
            <a:ext cx="102371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dirty="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3</a:t>
            </a:r>
          </a:p>
          <a:p>
            <a:pPr algn="ctr"/>
            <a:r>
              <a:rPr lang="zh-CN" altLang="en-US" sz="1000" dirty="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000" dirty="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28x28x256</a:t>
            </a:r>
          </a:p>
        </p:txBody>
      </p:sp>
      <p:sp>
        <p:nvSpPr>
          <p:cNvPr id="57" name="文本框 56"/>
          <p:cNvSpPr txBox="1"/>
          <p:nvPr/>
        </p:nvSpPr>
        <p:spPr>
          <a:xfrm>
            <a:off x="7027386" y="2996952"/>
            <a:ext cx="10237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dirty="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conv4</a:t>
            </a:r>
            <a:r>
              <a:rPr lang="zh-CN" altLang="en-US" sz="1000" dirty="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000" dirty="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28x28x512</a:t>
            </a:r>
          </a:p>
        </p:txBody>
      </p:sp>
      <p:sp>
        <p:nvSpPr>
          <p:cNvPr id="58" name="文本框 57"/>
          <p:cNvSpPr txBox="1"/>
          <p:nvPr/>
        </p:nvSpPr>
        <p:spPr>
          <a:xfrm>
            <a:off x="7885037" y="3561071"/>
            <a:ext cx="102371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dirty="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4</a:t>
            </a:r>
          </a:p>
          <a:p>
            <a:pPr algn="ctr"/>
            <a:r>
              <a:rPr lang="zh-CN" altLang="en-US" sz="1000" dirty="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000" dirty="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14x14x512</a:t>
            </a:r>
          </a:p>
        </p:txBody>
      </p:sp>
      <p:sp>
        <p:nvSpPr>
          <p:cNvPr id="59" name="文本框 58"/>
          <p:cNvSpPr txBox="1"/>
          <p:nvPr/>
        </p:nvSpPr>
        <p:spPr>
          <a:xfrm>
            <a:off x="9185931" y="3021355"/>
            <a:ext cx="10269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00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en-US" altLang="zh-CN" dirty="0"/>
              <a:t>conv5</a:t>
            </a:r>
            <a:r>
              <a:rPr lang="zh-CN" altLang="en-US" dirty="0"/>
              <a:t>特征图</a:t>
            </a:r>
          </a:p>
          <a:p>
            <a:r>
              <a:rPr lang="en-US" altLang="zh-CN" dirty="0"/>
              <a:t>14x14x512</a:t>
            </a:r>
          </a:p>
        </p:txBody>
      </p:sp>
      <p:sp>
        <p:nvSpPr>
          <p:cNvPr id="60" name="文本框 59"/>
          <p:cNvSpPr txBox="1"/>
          <p:nvPr/>
        </p:nvSpPr>
        <p:spPr>
          <a:xfrm>
            <a:off x="10159559" y="3525921"/>
            <a:ext cx="91547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dirty="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5</a:t>
            </a:r>
          </a:p>
          <a:p>
            <a:pPr algn="ctr"/>
            <a:r>
              <a:rPr lang="zh-CN" altLang="en-US" sz="1000" dirty="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000" dirty="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</a:p>
        </p:txBody>
      </p:sp>
      <p:sp>
        <p:nvSpPr>
          <p:cNvPr id="13" name="立方体 12"/>
          <p:cNvSpPr/>
          <p:nvPr/>
        </p:nvSpPr>
        <p:spPr>
          <a:xfrm>
            <a:off x="6469028" y="4520237"/>
            <a:ext cx="603662" cy="597242"/>
          </a:xfrm>
          <a:prstGeom prst="cube">
            <a:avLst>
              <a:gd name="adj" fmla="val 84236"/>
            </a:avLst>
          </a:prstGeom>
          <a:solidFill>
            <a:srgbClr val="00B0F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10763688" y="5392667"/>
            <a:ext cx="6822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1000</a:t>
            </a:r>
          </a:p>
          <a:p>
            <a:pPr algn="ctr"/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+</a:t>
            </a:r>
          </a:p>
          <a:p>
            <a:pPr algn="ctr"/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SoftMax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601470" y="1967230"/>
            <a:ext cx="3775075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l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卷积后的激活函数都是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ReLU</a:t>
            </a:r>
          </a:p>
          <a:p>
            <a:pPr marL="171450" indent="-171450" algn="l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每层全连接后都用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ReLU</a:t>
            </a: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，前两层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Dropout</a:t>
            </a:r>
          </a:p>
        </p:txBody>
      </p:sp>
      <p:sp>
        <p:nvSpPr>
          <p:cNvPr id="63" name="立方体 62">
            <a:extLst>
              <a:ext uri="{FF2B5EF4-FFF2-40B4-BE49-F238E27FC236}">
                <a16:creationId xmlns:a16="http://schemas.microsoft.com/office/drawing/2014/main" id="{ABFD59D3-1D3E-E1A0-F460-0472FAF05766}"/>
              </a:ext>
            </a:extLst>
          </p:cNvPr>
          <p:cNvSpPr/>
          <p:nvPr/>
        </p:nvSpPr>
        <p:spPr>
          <a:xfrm>
            <a:off x="8471131" y="4091126"/>
            <a:ext cx="1026901" cy="1022839"/>
          </a:xfrm>
          <a:prstGeom prst="cube">
            <a:avLst>
              <a:gd name="adj" fmla="val 91808"/>
            </a:avLst>
          </a:prstGeom>
          <a:solidFill>
            <a:srgbClr val="00B0F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立方体 68">
            <a:extLst>
              <a:ext uri="{FF2B5EF4-FFF2-40B4-BE49-F238E27FC236}">
                <a16:creationId xmlns:a16="http://schemas.microsoft.com/office/drawing/2014/main" id="{E04AAE4B-80E0-BDD7-06F1-016FA04D6E80}"/>
              </a:ext>
            </a:extLst>
          </p:cNvPr>
          <p:cNvSpPr/>
          <p:nvPr/>
        </p:nvSpPr>
        <p:spPr>
          <a:xfrm>
            <a:off x="9765873" y="4156255"/>
            <a:ext cx="940895" cy="948298"/>
          </a:xfrm>
          <a:prstGeom prst="cube">
            <a:avLst>
              <a:gd name="adj" fmla="val 95044"/>
            </a:avLst>
          </a:prstGeom>
          <a:solidFill>
            <a:schemeClr val="accent6">
              <a:lumMod val="20000"/>
              <a:lumOff val="8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立方体 69">
            <a:extLst>
              <a:ext uri="{FF2B5EF4-FFF2-40B4-BE49-F238E27FC236}">
                <a16:creationId xmlns:a16="http://schemas.microsoft.com/office/drawing/2014/main" id="{96344115-B3B9-CEDB-0594-608C024BD9F1}"/>
              </a:ext>
            </a:extLst>
          </p:cNvPr>
          <p:cNvSpPr/>
          <p:nvPr/>
        </p:nvSpPr>
        <p:spPr>
          <a:xfrm>
            <a:off x="8891404" y="4098429"/>
            <a:ext cx="1026901" cy="1022839"/>
          </a:xfrm>
          <a:prstGeom prst="cube">
            <a:avLst>
              <a:gd name="adj" fmla="val 91808"/>
            </a:avLst>
          </a:prstGeom>
          <a:solidFill>
            <a:srgbClr val="00B0F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立方体 70">
            <a:extLst>
              <a:ext uri="{FF2B5EF4-FFF2-40B4-BE49-F238E27FC236}">
                <a16:creationId xmlns:a16="http://schemas.microsoft.com/office/drawing/2014/main" id="{F2D0282B-CA3E-3737-913F-239EBBA5D384}"/>
              </a:ext>
            </a:extLst>
          </p:cNvPr>
          <p:cNvSpPr/>
          <p:nvPr/>
        </p:nvSpPr>
        <p:spPr>
          <a:xfrm>
            <a:off x="9343141" y="4104909"/>
            <a:ext cx="1026901" cy="1022839"/>
          </a:xfrm>
          <a:prstGeom prst="cube">
            <a:avLst>
              <a:gd name="adj" fmla="val 91808"/>
            </a:avLst>
          </a:prstGeom>
          <a:solidFill>
            <a:srgbClr val="00B0F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立方体 71">
            <a:extLst>
              <a:ext uri="{FF2B5EF4-FFF2-40B4-BE49-F238E27FC236}">
                <a16:creationId xmlns:a16="http://schemas.microsoft.com/office/drawing/2014/main" id="{6BD5E171-EEC1-662A-7556-BC893DF718A2}"/>
              </a:ext>
            </a:extLst>
          </p:cNvPr>
          <p:cNvSpPr/>
          <p:nvPr/>
        </p:nvSpPr>
        <p:spPr>
          <a:xfrm>
            <a:off x="10096353" y="3437603"/>
            <a:ext cx="1677328" cy="1683823"/>
          </a:xfrm>
          <a:prstGeom prst="cube">
            <a:avLst>
              <a:gd name="adj" fmla="val 97552"/>
            </a:avLst>
          </a:prstGeom>
          <a:solidFill>
            <a:schemeClr val="bg1">
              <a:lumMod val="85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立方体 72">
            <a:extLst>
              <a:ext uri="{FF2B5EF4-FFF2-40B4-BE49-F238E27FC236}">
                <a16:creationId xmlns:a16="http://schemas.microsoft.com/office/drawing/2014/main" id="{794BEC41-1FA2-103C-48CE-91560529D30C}"/>
              </a:ext>
            </a:extLst>
          </p:cNvPr>
          <p:cNvSpPr/>
          <p:nvPr/>
        </p:nvSpPr>
        <p:spPr>
          <a:xfrm>
            <a:off x="10470717" y="3460998"/>
            <a:ext cx="1677328" cy="1683823"/>
          </a:xfrm>
          <a:prstGeom prst="cube">
            <a:avLst>
              <a:gd name="adj" fmla="val 97552"/>
            </a:avLst>
          </a:prstGeom>
          <a:solidFill>
            <a:schemeClr val="bg1">
              <a:lumMod val="85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立方体 79">
            <a:extLst>
              <a:ext uri="{FF2B5EF4-FFF2-40B4-BE49-F238E27FC236}">
                <a16:creationId xmlns:a16="http://schemas.microsoft.com/office/drawing/2014/main" id="{FC63AC5D-CB15-460D-2938-F00139814AE8}"/>
              </a:ext>
            </a:extLst>
          </p:cNvPr>
          <p:cNvSpPr/>
          <p:nvPr/>
        </p:nvSpPr>
        <p:spPr>
          <a:xfrm>
            <a:off x="1487488" y="4533069"/>
            <a:ext cx="637985" cy="618665"/>
          </a:xfrm>
          <a:prstGeom prst="cube">
            <a:avLst>
              <a:gd name="adj" fmla="val 15150"/>
            </a:avLst>
          </a:prstGeom>
          <a:solidFill>
            <a:srgbClr val="00B0F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立方体 80">
            <a:extLst>
              <a:ext uri="{FF2B5EF4-FFF2-40B4-BE49-F238E27FC236}">
                <a16:creationId xmlns:a16="http://schemas.microsoft.com/office/drawing/2014/main" id="{263E3598-0E8C-AA23-078C-05D92FF27858}"/>
              </a:ext>
            </a:extLst>
          </p:cNvPr>
          <p:cNvSpPr/>
          <p:nvPr/>
        </p:nvSpPr>
        <p:spPr>
          <a:xfrm>
            <a:off x="2075598" y="4734574"/>
            <a:ext cx="429811" cy="424777"/>
          </a:xfrm>
          <a:prstGeom prst="cube">
            <a:avLst>
              <a:gd name="adj" fmla="val 18514"/>
            </a:avLst>
          </a:prstGeom>
          <a:solidFill>
            <a:schemeClr val="accent6">
              <a:lumMod val="20000"/>
              <a:lumOff val="8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立方体 87">
            <a:extLst>
              <a:ext uri="{FF2B5EF4-FFF2-40B4-BE49-F238E27FC236}">
                <a16:creationId xmlns:a16="http://schemas.microsoft.com/office/drawing/2014/main" id="{EFC792AC-1C29-58C3-789D-FBE25BB79AFA}"/>
              </a:ext>
            </a:extLst>
          </p:cNvPr>
          <p:cNvSpPr/>
          <p:nvPr/>
        </p:nvSpPr>
        <p:spPr>
          <a:xfrm>
            <a:off x="2714631" y="4650701"/>
            <a:ext cx="515794" cy="509182"/>
          </a:xfrm>
          <a:prstGeom prst="cube">
            <a:avLst>
              <a:gd name="adj" fmla="val 30435"/>
            </a:avLst>
          </a:prstGeom>
          <a:solidFill>
            <a:srgbClr val="00B0F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立方体 89">
            <a:extLst>
              <a:ext uri="{FF2B5EF4-FFF2-40B4-BE49-F238E27FC236}">
                <a16:creationId xmlns:a16="http://schemas.microsoft.com/office/drawing/2014/main" id="{6216350C-1FC4-6E24-FFE1-EAA404C4DE08}"/>
              </a:ext>
            </a:extLst>
          </p:cNvPr>
          <p:cNvSpPr/>
          <p:nvPr/>
        </p:nvSpPr>
        <p:spPr>
          <a:xfrm>
            <a:off x="3243884" y="4661523"/>
            <a:ext cx="515794" cy="509182"/>
          </a:xfrm>
          <a:prstGeom prst="cube">
            <a:avLst>
              <a:gd name="adj" fmla="val 30435"/>
            </a:avLst>
          </a:prstGeom>
          <a:solidFill>
            <a:srgbClr val="00B0F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立方体 90">
            <a:extLst>
              <a:ext uri="{FF2B5EF4-FFF2-40B4-BE49-F238E27FC236}">
                <a16:creationId xmlns:a16="http://schemas.microsoft.com/office/drawing/2014/main" id="{26D56096-734D-2240-325B-248116D65B23}"/>
              </a:ext>
            </a:extLst>
          </p:cNvPr>
          <p:cNvSpPr/>
          <p:nvPr/>
        </p:nvSpPr>
        <p:spPr>
          <a:xfrm>
            <a:off x="3782249" y="4853014"/>
            <a:ext cx="286328" cy="274734"/>
          </a:xfrm>
          <a:prstGeom prst="cube">
            <a:avLst>
              <a:gd name="adj" fmla="val 37290"/>
            </a:avLst>
          </a:prstGeom>
          <a:solidFill>
            <a:schemeClr val="accent6">
              <a:lumMod val="20000"/>
              <a:lumOff val="8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立方体 94">
            <a:extLst>
              <a:ext uri="{FF2B5EF4-FFF2-40B4-BE49-F238E27FC236}">
                <a16:creationId xmlns:a16="http://schemas.microsoft.com/office/drawing/2014/main" id="{8B94F6F2-1F71-B0ED-9089-B86BEA09E265}"/>
              </a:ext>
            </a:extLst>
          </p:cNvPr>
          <p:cNvSpPr/>
          <p:nvPr/>
        </p:nvSpPr>
        <p:spPr>
          <a:xfrm>
            <a:off x="4352056" y="4682555"/>
            <a:ext cx="485429" cy="441328"/>
          </a:xfrm>
          <a:prstGeom prst="cube">
            <a:avLst>
              <a:gd name="adj" fmla="val 60686"/>
            </a:avLst>
          </a:prstGeom>
          <a:solidFill>
            <a:srgbClr val="00B0F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立方体 95">
            <a:extLst>
              <a:ext uri="{FF2B5EF4-FFF2-40B4-BE49-F238E27FC236}">
                <a16:creationId xmlns:a16="http://schemas.microsoft.com/office/drawing/2014/main" id="{DBB7695E-1603-33C2-9CD9-3CAB34093681}"/>
              </a:ext>
            </a:extLst>
          </p:cNvPr>
          <p:cNvSpPr/>
          <p:nvPr/>
        </p:nvSpPr>
        <p:spPr>
          <a:xfrm>
            <a:off x="4870398" y="4690352"/>
            <a:ext cx="485429" cy="441328"/>
          </a:xfrm>
          <a:prstGeom prst="cube">
            <a:avLst>
              <a:gd name="adj" fmla="val 60686"/>
            </a:avLst>
          </a:prstGeom>
          <a:solidFill>
            <a:srgbClr val="00B0F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立方体 96">
            <a:extLst>
              <a:ext uri="{FF2B5EF4-FFF2-40B4-BE49-F238E27FC236}">
                <a16:creationId xmlns:a16="http://schemas.microsoft.com/office/drawing/2014/main" id="{C9E6E73B-9DD9-C9CC-516F-4608622402C3}"/>
              </a:ext>
            </a:extLst>
          </p:cNvPr>
          <p:cNvSpPr/>
          <p:nvPr/>
        </p:nvSpPr>
        <p:spPr>
          <a:xfrm>
            <a:off x="5376545" y="4672637"/>
            <a:ext cx="485429" cy="441328"/>
          </a:xfrm>
          <a:prstGeom prst="cube">
            <a:avLst>
              <a:gd name="adj" fmla="val 60686"/>
            </a:avLst>
          </a:prstGeom>
          <a:solidFill>
            <a:srgbClr val="00B0F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9" name="立方体 98">
            <a:extLst>
              <a:ext uri="{FF2B5EF4-FFF2-40B4-BE49-F238E27FC236}">
                <a16:creationId xmlns:a16="http://schemas.microsoft.com/office/drawing/2014/main" id="{587952E4-677A-21A6-0EA3-85C2984BC715}"/>
              </a:ext>
            </a:extLst>
          </p:cNvPr>
          <p:cNvSpPr/>
          <p:nvPr/>
        </p:nvSpPr>
        <p:spPr>
          <a:xfrm>
            <a:off x="5821051" y="4688929"/>
            <a:ext cx="407481" cy="395334"/>
          </a:xfrm>
          <a:prstGeom prst="cube">
            <a:avLst>
              <a:gd name="adj" fmla="val 76693"/>
            </a:avLst>
          </a:prstGeom>
          <a:solidFill>
            <a:schemeClr val="accent6">
              <a:lumMod val="20000"/>
              <a:lumOff val="8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0" name="立方体 99">
            <a:extLst>
              <a:ext uri="{FF2B5EF4-FFF2-40B4-BE49-F238E27FC236}">
                <a16:creationId xmlns:a16="http://schemas.microsoft.com/office/drawing/2014/main" id="{84C56C75-B2A2-FFF1-1CBB-2B77D049436F}"/>
              </a:ext>
            </a:extLst>
          </p:cNvPr>
          <p:cNvSpPr/>
          <p:nvPr/>
        </p:nvSpPr>
        <p:spPr>
          <a:xfrm>
            <a:off x="7018777" y="4526641"/>
            <a:ext cx="603662" cy="597242"/>
          </a:xfrm>
          <a:prstGeom prst="cube">
            <a:avLst>
              <a:gd name="adj" fmla="val 84236"/>
            </a:avLst>
          </a:prstGeom>
          <a:solidFill>
            <a:srgbClr val="00B0F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1" name="立方体 100">
            <a:extLst>
              <a:ext uri="{FF2B5EF4-FFF2-40B4-BE49-F238E27FC236}">
                <a16:creationId xmlns:a16="http://schemas.microsoft.com/office/drawing/2014/main" id="{39982A9E-28DC-5CBA-6485-4E79AB1B20F1}"/>
              </a:ext>
            </a:extLst>
          </p:cNvPr>
          <p:cNvSpPr/>
          <p:nvPr/>
        </p:nvSpPr>
        <p:spPr>
          <a:xfrm>
            <a:off x="7530187" y="4507754"/>
            <a:ext cx="603662" cy="597242"/>
          </a:xfrm>
          <a:prstGeom prst="cube">
            <a:avLst>
              <a:gd name="adj" fmla="val 84236"/>
            </a:avLst>
          </a:prstGeom>
          <a:solidFill>
            <a:srgbClr val="00B0F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立方体 101">
            <a:extLst>
              <a:ext uri="{FF2B5EF4-FFF2-40B4-BE49-F238E27FC236}">
                <a16:creationId xmlns:a16="http://schemas.microsoft.com/office/drawing/2014/main" id="{D77E4780-89D4-E6EA-3ECD-D8E30686F389}"/>
              </a:ext>
            </a:extLst>
          </p:cNvPr>
          <p:cNvSpPr/>
          <p:nvPr/>
        </p:nvSpPr>
        <p:spPr>
          <a:xfrm>
            <a:off x="8040570" y="4586286"/>
            <a:ext cx="469656" cy="461671"/>
          </a:xfrm>
          <a:prstGeom prst="cube">
            <a:avLst>
              <a:gd name="adj" fmla="val 87957"/>
            </a:avLst>
          </a:prstGeom>
          <a:solidFill>
            <a:schemeClr val="accent6">
              <a:lumMod val="20000"/>
              <a:lumOff val="8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文本框 102">
            <a:extLst>
              <a:ext uri="{FF2B5EF4-FFF2-40B4-BE49-F238E27FC236}">
                <a16:creationId xmlns:a16="http://schemas.microsoft.com/office/drawing/2014/main" id="{F13A25DB-530A-722D-4F16-1FEB035B411B}"/>
              </a:ext>
            </a:extLst>
          </p:cNvPr>
          <p:cNvSpPr txBox="1"/>
          <p:nvPr/>
        </p:nvSpPr>
        <p:spPr>
          <a:xfrm>
            <a:off x="5745232" y="5411856"/>
            <a:ext cx="5963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dirty="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dirty="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dirty="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</a:p>
        </p:txBody>
      </p:sp>
      <p:sp>
        <p:nvSpPr>
          <p:cNvPr id="104" name="文本框 103">
            <a:extLst>
              <a:ext uri="{FF2B5EF4-FFF2-40B4-BE49-F238E27FC236}">
                <a16:creationId xmlns:a16="http://schemas.microsoft.com/office/drawing/2014/main" id="{BFFFC387-3704-0186-CA30-709F29478443}"/>
              </a:ext>
            </a:extLst>
          </p:cNvPr>
          <p:cNvSpPr txBox="1"/>
          <p:nvPr/>
        </p:nvSpPr>
        <p:spPr>
          <a:xfrm>
            <a:off x="7702943" y="5390298"/>
            <a:ext cx="5963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dirty="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dirty="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dirty="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</a:p>
        </p:txBody>
      </p:sp>
      <p:sp>
        <p:nvSpPr>
          <p:cNvPr id="105" name="文本框 104">
            <a:extLst>
              <a:ext uri="{FF2B5EF4-FFF2-40B4-BE49-F238E27FC236}">
                <a16:creationId xmlns:a16="http://schemas.microsoft.com/office/drawing/2014/main" id="{BD01A172-FD00-D274-9D5D-9718E7DD0E58}"/>
              </a:ext>
            </a:extLst>
          </p:cNvPr>
          <p:cNvSpPr txBox="1"/>
          <p:nvPr/>
        </p:nvSpPr>
        <p:spPr>
          <a:xfrm>
            <a:off x="10387843" y="5375512"/>
            <a:ext cx="4842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4096</a:t>
            </a:r>
          </a:p>
        </p:txBody>
      </p:sp>
      <p:sp>
        <p:nvSpPr>
          <p:cNvPr id="106" name="文本框 105">
            <a:extLst>
              <a:ext uri="{FF2B5EF4-FFF2-40B4-BE49-F238E27FC236}">
                <a16:creationId xmlns:a16="http://schemas.microsoft.com/office/drawing/2014/main" id="{7D6B5869-8BF2-F008-BF4E-4259F1E972C0}"/>
              </a:ext>
            </a:extLst>
          </p:cNvPr>
          <p:cNvSpPr txBox="1"/>
          <p:nvPr/>
        </p:nvSpPr>
        <p:spPr>
          <a:xfrm>
            <a:off x="9563197" y="5372427"/>
            <a:ext cx="5963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dirty="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dirty="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dirty="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16668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VGG19</a:t>
            </a:r>
          </a:p>
        </p:txBody>
      </p:sp>
      <p:sp>
        <p:nvSpPr>
          <p:cNvPr id="6" name="立方体 5"/>
          <p:cNvSpPr/>
          <p:nvPr/>
        </p:nvSpPr>
        <p:spPr>
          <a:xfrm>
            <a:off x="227330" y="4154170"/>
            <a:ext cx="766445" cy="781050"/>
          </a:xfrm>
          <a:prstGeom prst="cube">
            <a:avLst>
              <a:gd name="adj" fmla="val 6361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8105" y="2709545"/>
            <a:ext cx="10655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  <a:t>输入图像</a:t>
            </a:r>
          </a:p>
          <a:p>
            <a:pPr algn="ctr"/>
            <a:r>
              <a:rPr lang="en-US" altLang="zh-CN" sz="1200">
                <a:latin typeface="微软雅黑" panose="020B0503020204020204" charset="-122"/>
                <a:ea typeface="微软雅黑" panose="020B0503020204020204" charset="-122"/>
              </a:rPr>
              <a:t>224x224x3</a:t>
            </a:r>
          </a:p>
        </p:txBody>
      </p:sp>
      <p:sp>
        <p:nvSpPr>
          <p:cNvPr id="8" name="立方体 7"/>
          <p:cNvSpPr/>
          <p:nvPr/>
        </p:nvSpPr>
        <p:spPr>
          <a:xfrm>
            <a:off x="1072515" y="3874135"/>
            <a:ext cx="1041400" cy="1054100"/>
          </a:xfrm>
          <a:prstGeom prst="cube">
            <a:avLst>
              <a:gd name="adj" fmla="val 31402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立方体 13"/>
          <p:cNvSpPr/>
          <p:nvPr/>
        </p:nvSpPr>
        <p:spPr>
          <a:xfrm>
            <a:off x="4631690" y="291084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立方体 14"/>
          <p:cNvSpPr/>
          <p:nvPr/>
        </p:nvSpPr>
        <p:spPr>
          <a:xfrm>
            <a:off x="4869180" y="291084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立方体 15"/>
          <p:cNvSpPr/>
          <p:nvPr/>
        </p:nvSpPr>
        <p:spPr>
          <a:xfrm>
            <a:off x="5108575" y="291211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立方体 16"/>
          <p:cNvSpPr/>
          <p:nvPr/>
        </p:nvSpPr>
        <p:spPr>
          <a:xfrm>
            <a:off x="5578475" y="2987040"/>
            <a:ext cx="1959610" cy="1948180"/>
          </a:xfrm>
          <a:prstGeom prst="cube">
            <a:avLst>
              <a:gd name="adj" fmla="val 9504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立方体 17"/>
          <p:cNvSpPr/>
          <p:nvPr/>
        </p:nvSpPr>
        <p:spPr>
          <a:xfrm>
            <a:off x="5993130" y="186055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立方体 18"/>
          <p:cNvSpPr/>
          <p:nvPr/>
        </p:nvSpPr>
        <p:spPr>
          <a:xfrm>
            <a:off x="6209030" y="186055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立方体 19"/>
          <p:cNvSpPr/>
          <p:nvPr/>
        </p:nvSpPr>
        <p:spPr>
          <a:xfrm>
            <a:off x="6399530" y="1872615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立方体 20"/>
          <p:cNvSpPr/>
          <p:nvPr/>
        </p:nvSpPr>
        <p:spPr>
          <a:xfrm>
            <a:off x="6780530" y="1971040"/>
            <a:ext cx="2980690" cy="2974975"/>
          </a:xfrm>
          <a:prstGeom prst="cube">
            <a:avLst>
              <a:gd name="adj" fmla="val 97976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立方体 21"/>
          <p:cNvSpPr/>
          <p:nvPr/>
        </p:nvSpPr>
        <p:spPr>
          <a:xfrm>
            <a:off x="7071360" y="197104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立方体 22"/>
          <p:cNvSpPr/>
          <p:nvPr/>
        </p:nvSpPr>
        <p:spPr>
          <a:xfrm>
            <a:off x="7185660" y="197104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立方体 23"/>
          <p:cNvSpPr/>
          <p:nvPr/>
        </p:nvSpPr>
        <p:spPr>
          <a:xfrm>
            <a:off x="7308850" y="197104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立方体 24"/>
          <p:cNvSpPr/>
          <p:nvPr/>
        </p:nvSpPr>
        <p:spPr>
          <a:xfrm>
            <a:off x="7553960" y="1971040"/>
            <a:ext cx="2980690" cy="2974975"/>
          </a:xfrm>
          <a:prstGeom prst="cube">
            <a:avLst>
              <a:gd name="adj" fmla="val 9880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6" name="直接连接符 25"/>
          <p:cNvCxnSpPr/>
          <p:nvPr/>
        </p:nvCxnSpPr>
        <p:spPr>
          <a:xfrm flipV="1">
            <a:off x="8016240" y="129540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flipV="1">
            <a:off x="8257540" y="129540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 flipV="1">
            <a:off x="8461375" y="131318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1136015" y="533717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conv1_1</a:t>
            </a:r>
            <a:endParaRPr lang="zh-CN" altLang="en-US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3x3x64@1</a:t>
            </a:r>
          </a:p>
        </p:txBody>
      </p:sp>
      <p:sp>
        <p:nvSpPr>
          <p:cNvPr id="30" name="文本框 29"/>
          <p:cNvSpPr txBox="1"/>
          <p:nvPr/>
        </p:nvSpPr>
        <p:spPr>
          <a:xfrm>
            <a:off x="1735455" y="533717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conv1_2</a:t>
            </a:r>
            <a:endParaRPr lang="zh-CN" altLang="en-US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3x3x64@1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2969260" y="533717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conv2_1</a:t>
            </a:r>
            <a:endParaRPr lang="zh-CN" altLang="en-US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3x3x128@1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3474085" y="533717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conv2_2</a:t>
            </a:r>
            <a:endParaRPr lang="zh-CN" altLang="en-US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3x3x128@1</a:t>
            </a:r>
          </a:p>
        </p:txBody>
      </p:sp>
      <p:sp>
        <p:nvSpPr>
          <p:cNvPr id="33" name="文本框 32"/>
          <p:cNvSpPr txBox="1"/>
          <p:nvPr/>
        </p:nvSpPr>
        <p:spPr>
          <a:xfrm>
            <a:off x="3798570" y="593090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</a:p>
        </p:txBody>
      </p:sp>
      <p:sp>
        <p:nvSpPr>
          <p:cNvPr id="34" name="文本框 33"/>
          <p:cNvSpPr txBox="1"/>
          <p:nvPr/>
        </p:nvSpPr>
        <p:spPr>
          <a:xfrm>
            <a:off x="4264660" y="593090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</a:p>
        </p:txBody>
      </p:sp>
      <p:sp>
        <p:nvSpPr>
          <p:cNvPr id="35" name="文本框 34"/>
          <p:cNvSpPr txBox="1"/>
          <p:nvPr/>
        </p:nvSpPr>
        <p:spPr>
          <a:xfrm>
            <a:off x="4729480" y="593090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</a:p>
        </p:txBody>
      </p:sp>
      <p:sp>
        <p:nvSpPr>
          <p:cNvPr id="36" name="文本框 35"/>
          <p:cNvSpPr txBox="1"/>
          <p:nvPr/>
        </p:nvSpPr>
        <p:spPr>
          <a:xfrm>
            <a:off x="5273040" y="5504180"/>
            <a:ext cx="6108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5717540" y="55041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</a:p>
        </p:txBody>
      </p:sp>
      <p:sp>
        <p:nvSpPr>
          <p:cNvPr id="38" name="文本框 37"/>
          <p:cNvSpPr txBox="1"/>
          <p:nvPr/>
        </p:nvSpPr>
        <p:spPr>
          <a:xfrm>
            <a:off x="6193790" y="55041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</a:p>
        </p:txBody>
      </p:sp>
      <p:sp>
        <p:nvSpPr>
          <p:cNvPr id="39" name="文本框 38"/>
          <p:cNvSpPr txBox="1"/>
          <p:nvPr/>
        </p:nvSpPr>
        <p:spPr>
          <a:xfrm>
            <a:off x="6202680" y="508825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</a:p>
        </p:txBody>
      </p:sp>
      <p:sp>
        <p:nvSpPr>
          <p:cNvPr id="40" name="文本框 39"/>
          <p:cNvSpPr txBox="1"/>
          <p:nvPr/>
        </p:nvSpPr>
        <p:spPr>
          <a:xfrm>
            <a:off x="6664960" y="508825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</a:p>
        </p:txBody>
      </p:sp>
      <p:sp>
        <p:nvSpPr>
          <p:cNvPr id="41" name="文本框 40"/>
          <p:cNvSpPr txBox="1"/>
          <p:nvPr/>
        </p:nvSpPr>
        <p:spPr>
          <a:xfrm>
            <a:off x="7155815" y="507047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</a:p>
        </p:txBody>
      </p:sp>
      <p:sp>
        <p:nvSpPr>
          <p:cNvPr id="42" name="文本框 41"/>
          <p:cNvSpPr txBox="1"/>
          <p:nvPr/>
        </p:nvSpPr>
        <p:spPr>
          <a:xfrm>
            <a:off x="2279015" y="533717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10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</a:p>
        </p:txBody>
      </p:sp>
      <p:sp>
        <p:nvSpPr>
          <p:cNvPr id="43" name="文本框 42"/>
          <p:cNvSpPr txBox="1"/>
          <p:nvPr/>
        </p:nvSpPr>
        <p:spPr>
          <a:xfrm>
            <a:off x="3945890" y="533717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9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</a:p>
        </p:txBody>
      </p:sp>
      <p:sp>
        <p:nvSpPr>
          <p:cNvPr id="44" name="文本框 43"/>
          <p:cNvSpPr txBox="1"/>
          <p:nvPr/>
        </p:nvSpPr>
        <p:spPr>
          <a:xfrm>
            <a:off x="5554980" y="590613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</a:p>
        </p:txBody>
      </p:sp>
      <p:sp>
        <p:nvSpPr>
          <p:cNvPr id="45" name="文本框 44"/>
          <p:cNvSpPr txBox="1"/>
          <p:nvPr/>
        </p:nvSpPr>
        <p:spPr>
          <a:xfrm>
            <a:off x="6625590" y="549021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</a:p>
        </p:txBody>
      </p:sp>
      <p:sp>
        <p:nvSpPr>
          <p:cNvPr id="46" name="文本框 45"/>
          <p:cNvSpPr txBox="1"/>
          <p:nvPr/>
        </p:nvSpPr>
        <p:spPr>
          <a:xfrm>
            <a:off x="7605395" y="505904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</a:p>
        </p:txBody>
      </p:sp>
      <p:sp>
        <p:nvSpPr>
          <p:cNvPr id="47" name="文本框 46"/>
          <p:cNvSpPr txBox="1"/>
          <p:nvPr/>
        </p:nvSpPr>
        <p:spPr>
          <a:xfrm>
            <a:off x="1405255" y="2705735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conv1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224x224x64</a:t>
            </a:r>
          </a:p>
        </p:txBody>
      </p:sp>
      <p:sp>
        <p:nvSpPr>
          <p:cNvPr id="48" name="文本框 47"/>
          <p:cNvSpPr txBox="1"/>
          <p:nvPr/>
        </p:nvSpPr>
        <p:spPr>
          <a:xfrm>
            <a:off x="2728595" y="270573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1</a:t>
            </a: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112x112x64</a:t>
            </a:r>
          </a:p>
        </p:txBody>
      </p:sp>
      <p:sp>
        <p:nvSpPr>
          <p:cNvPr id="49" name="文本框 48"/>
          <p:cNvSpPr txBox="1"/>
          <p:nvPr/>
        </p:nvSpPr>
        <p:spPr>
          <a:xfrm>
            <a:off x="3981450" y="2705735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conv2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112x112x128</a:t>
            </a:r>
          </a:p>
        </p:txBody>
      </p:sp>
      <p:sp>
        <p:nvSpPr>
          <p:cNvPr id="50" name="文本框 49"/>
          <p:cNvSpPr txBox="1"/>
          <p:nvPr/>
        </p:nvSpPr>
        <p:spPr>
          <a:xfrm>
            <a:off x="5008245" y="270573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2</a:t>
            </a: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56x56x128</a:t>
            </a:r>
          </a:p>
        </p:txBody>
      </p:sp>
      <p:sp>
        <p:nvSpPr>
          <p:cNvPr id="51" name="文本框 50"/>
          <p:cNvSpPr txBox="1"/>
          <p:nvPr/>
        </p:nvSpPr>
        <p:spPr>
          <a:xfrm>
            <a:off x="7517765" y="4934585"/>
            <a:ext cx="68580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4096</a:t>
            </a:r>
          </a:p>
        </p:txBody>
      </p:sp>
      <p:sp>
        <p:nvSpPr>
          <p:cNvPr id="53" name="文本框 52"/>
          <p:cNvSpPr txBox="1"/>
          <p:nvPr/>
        </p:nvSpPr>
        <p:spPr>
          <a:xfrm>
            <a:off x="7990205" y="4934585"/>
            <a:ext cx="68580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4096</a:t>
            </a:r>
          </a:p>
        </p:txBody>
      </p:sp>
      <p:sp>
        <p:nvSpPr>
          <p:cNvPr id="54" name="文本框 53"/>
          <p:cNvSpPr txBox="1"/>
          <p:nvPr/>
        </p:nvSpPr>
        <p:spPr>
          <a:xfrm>
            <a:off x="8456930" y="4933950"/>
            <a:ext cx="116268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1000+Softmax</a:t>
            </a:r>
          </a:p>
        </p:txBody>
      </p:sp>
      <p:sp>
        <p:nvSpPr>
          <p:cNvPr id="55" name="文本框 54"/>
          <p:cNvSpPr txBox="1"/>
          <p:nvPr/>
        </p:nvSpPr>
        <p:spPr>
          <a:xfrm>
            <a:off x="5974080" y="246253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conv3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56x56x256</a:t>
            </a:r>
          </a:p>
        </p:txBody>
      </p:sp>
      <p:sp>
        <p:nvSpPr>
          <p:cNvPr id="56" name="文本框 55"/>
          <p:cNvSpPr txBox="1"/>
          <p:nvPr/>
        </p:nvSpPr>
        <p:spPr>
          <a:xfrm>
            <a:off x="6883400" y="2207260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3</a:t>
            </a: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28x28x256</a:t>
            </a:r>
          </a:p>
        </p:txBody>
      </p:sp>
      <p:sp>
        <p:nvSpPr>
          <p:cNvPr id="57" name="文本框 56"/>
          <p:cNvSpPr txBox="1"/>
          <p:nvPr/>
        </p:nvSpPr>
        <p:spPr>
          <a:xfrm>
            <a:off x="7747635" y="168529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conv4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28x28x512</a:t>
            </a:r>
          </a:p>
        </p:txBody>
      </p:sp>
      <p:sp>
        <p:nvSpPr>
          <p:cNvPr id="58" name="文本框 57"/>
          <p:cNvSpPr txBox="1"/>
          <p:nvPr/>
        </p:nvSpPr>
        <p:spPr>
          <a:xfrm>
            <a:off x="8629015" y="123380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4</a:t>
            </a: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14x14x512</a:t>
            </a:r>
          </a:p>
        </p:txBody>
      </p:sp>
      <p:sp>
        <p:nvSpPr>
          <p:cNvPr id="59" name="文本框 58"/>
          <p:cNvSpPr txBox="1"/>
          <p:nvPr/>
        </p:nvSpPr>
        <p:spPr>
          <a:xfrm>
            <a:off x="9511030" y="159131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conv5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14x14x512</a:t>
            </a:r>
          </a:p>
        </p:txBody>
      </p:sp>
      <p:sp>
        <p:nvSpPr>
          <p:cNvPr id="60" name="文本框 59"/>
          <p:cNvSpPr txBox="1"/>
          <p:nvPr/>
        </p:nvSpPr>
        <p:spPr>
          <a:xfrm>
            <a:off x="10237470" y="1169670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5</a:t>
            </a: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</a:p>
        </p:txBody>
      </p:sp>
      <p:sp>
        <p:nvSpPr>
          <p:cNvPr id="61" name="立方体 60"/>
          <p:cNvSpPr/>
          <p:nvPr/>
        </p:nvSpPr>
        <p:spPr>
          <a:xfrm>
            <a:off x="1816735" y="3874135"/>
            <a:ext cx="1041400" cy="1054100"/>
          </a:xfrm>
          <a:prstGeom prst="cube">
            <a:avLst>
              <a:gd name="adj" fmla="val 31402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立方体 9"/>
          <p:cNvSpPr/>
          <p:nvPr/>
        </p:nvSpPr>
        <p:spPr>
          <a:xfrm>
            <a:off x="2586355" y="4216400"/>
            <a:ext cx="725170" cy="718820"/>
          </a:xfrm>
          <a:prstGeom prst="cube">
            <a:avLst>
              <a:gd name="adj" fmla="val 57560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立方体 10"/>
          <p:cNvSpPr/>
          <p:nvPr/>
        </p:nvSpPr>
        <p:spPr>
          <a:xfrm>
            <a:off x="3225165" y="3476625"/>
            <a:ext cx="1457325" cy="1469390"/>
          </a:xfrm>
          <a:prstGeom prst="cube">
            <a:avLst>
              <a:gd name="adj" fmla="val 74553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立方体 11"/>
          <p:cNvSpPr/>
          <p:nvPr/>
        </p:nvSpPr>
        <p:spPr>
          <a:xfrm>
            <a:off x="3667125" y="3476625"/>
            <a:ext cx="1457325" cy="1469390"/>
          </a:xfrm>
          <a:prstGeom prst="cube">
            <a:avLst>
              <a:gd name="adj" fmla="val 74553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立方体 12"/>
          <p:cNvSpPr/>
          <p:nvPr/>
        </p:nvSpPr>
        <p:spPr>
          <a:xfrm>
            <a:off x="4124325" y="3705225"/>
            <a:ext cx="1243965" cy="1229995"/>
          </a:xfrm>
          <a:prstGeom prst="cube">
            <a:avLst>
              <a:gd name="adj" fmla="val 85838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1601470" y="1860550"/>
            <a:ext cx="3775075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l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zh-CN" altLang="en-US" sz="1200" dirty="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卷积后的激活函数都是</a:t>
            </a:r>
            <a:r>
              <a:rPr lang="en-US" altLang="zh-CN" sz="1200" dirty="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ReLU</a:t>
            </a:r>
          </a:p>
          <a:p>
            <a:pPr marL="171450" indent="-171450" algn="l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zh-CN" altLang="en-US" sz="1200" dirty="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每层全连接后都用</a:t>
            </a:r>
            <a:r>
              <a:rPr lang="en-US" altLang="zh-CN" sz="1200" dirty="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ReLU</a:t>
            </a:r>
            <a:r>
              <a:rPr lang="zh-CN" altLang="en-US" sz="1200" dirty="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，前两层</a:t>
            </a:r>
            <a:r>
              <a:rPr lang="en-US" altLang="zh-CN" sz="1200" dirty="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Dropout</a:t>
            </a:r>
          </a:p>
        </p:txBody>
      </p:sp>
      <p:sp>
        <p:nvSpPr>
          <p:cNvPr id="3" name="立方体 2"/>
          <p:cNvSpPr/>
          <p:nvPr/>
        </p:nvSpPr>
        <p:spPr>
          <a:xfrm>
            <a:off x="5332095" y="2908300"/>
            <a:ext cx="2048510" cy="2035175"/>
          </a:xfrm>
          <a:prstGeom prst="cube">
            <a:avLst>
              <a:gd name="adj" fmla="val 91971"/>
            </a:avLst>
          </a:prstGeom>
          <a:solidFill>
            <a:srgbClr val="66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立方体 3"/>
          <p:cNvSpPr/>
          <p:nvPr/>
        </p:nvSpPr>
        <p:spPr>
          <a:xfrm>
            <a:off x="6598920" y="1868805"/>
            <a:ext cx="3093085" cy="3074670"/>
          </a:xfrm>
          <a:prstGeom prst="cube">
            <a:avLst>
              <a:gd name="adj" fmla="val 96736"/>
            </a:avLst>
          </a:prstGeom>
          <a:solidFill>
            <a:srgbClr val="66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立方体 8"/>
          <p:cNvSpPr/>
          <p:nvPr/>
        </p:nvSpPr>
        <p:spPr>
          <a:xfrm>
            <a:off x="7435850" y="1979930"/>
            <a:ext cx="2980690" cy="2974975"/>
          </a:xfrm>
          <a:prstGeom prst="cube">
            <a:avLst>
              <a:gd name="adj" fmla="val 97976"/>
            </a:avLst>
          </a:prstGeom>
          <a:solidFill>
            <a:srgbClr val="66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文本框 51"/>
          <p:cNvSpPr txBox="1"/>
          <p:nvPr/>
        </p:nvSpPr>
        <p:spPr>
          <a:xfrm>
            <a:off x="5150485" y="591883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conv3_4</a:t>
            </a:r>
            <a:endParaRPr lang="zh-CN" altLang="en-US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</a:p>
        </p:txBody>
      </p:sp>
      <p:sp>
        <p:nvSpPr>
          <p:cNvPr id="62" name="文本框 61"/>
          <p:cNvSpPr txBox="1"/>
          <p:nvPr/>
        </p:nvSpPr>
        <p:spPr>
          <a:xfrm>
            <a:off x="6383020" y="588137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conv4_4</a:t>
            </a:r>
            <a:endParaRPr lang="zh-CN" altLang="en-US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</a:p>
        </p:txBody>
      </p:sp>
      <p:sp>
        <p:nvSpPr>
          <p:cNvPr id="63" name="文本框 62"/>
          <p:cNvSpPr txBox="1"/>
          <p:nvPr/>
        </p:nvSpPr>
        <p:spPr>
          <a:xfrm>
            <a:off x="7380605" y="539940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conv5_4</a:t>
            </a:r>
            <a:endParaRPr lang="zh-CN" altLang="en-US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16668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Resnet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41765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ShuffleNet </a:t>
            </a:r>
            <a:r>
              <a:rPr lang="zh-CN" altLang="en-US" sz="2800" b="1">
                <a:latin typeface="微软雅黑" panose="020B0503020204020204" charset="-122"/>
                <a:ea typeface="微软雅黑" panose="020B0503020204020204" charset="-122"/>
              </a:rPr>
              <a:t>网络结构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715574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51892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ShuffleNet  </a:t>
            </a:r>
            <a:r>
              <a:rPr lang="zh-CN" altLang="en-US" sz="2800" b="1">
                <a:latin typeface="微软雅黑" panose="020B0503020204020204" charset="-122"/>
                <a:ea typeface="微软雅黑" panose="020B0503020204020204" charset="-122"/>
              </a:rPr>
              <a:t>通道重组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rcRect l="2641" t="7331" r="4867" b="50445"/>
          <a:stretch>
            <a:fillRect/>
          </a:stretch>
        </p:blipFill>
        <p:spPr>
          <a:xfrm>
            <a:off x="595630" y="1120140"/>
            <a:ext cx="2914650" cy="49085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2835" y="2083435"/>
            <a:ext cx="2105660" cy="76771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4885" y="1610995"/>
            <a:ext cx="2322195" cy="47244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81835" y="2555875"/>
            <a:ext cx="721360" cy="942975"/>
          </a:xfrm>
          <a:prstGeom prst="rect">
            <a:avLst/>
          </a:prstGeom>
        </p:spPr>
      </p:pic>
      <p:graphicFrame>
        <p:nvGraphicFramePr>
          <p:cNvPr id="15" name="表格 14"/>
          <p:cNvGraphicFramePr/>
          <p:nvPr/>
        </p:nvGraphicFramePr>
        <p:xfrm>
          <a:off x="1591945" y="4033520"/>
          <a:ext cx="624840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O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Q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U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V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W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271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X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Y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Z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6" name="表格 15"/>
          <p:cNvGraphicFramePr/>
          <p:nvPr/>
        </p:nvGraphicFramePr>
        <p:xfrm>
          <a:off x="3143250" y="4033520"/>
          <a:ext cx="624840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O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Q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U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V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W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271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X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Y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Z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7" name="表格 16"/>
          <p:cNvGraphicFramePr/>
          <p:nvPr/>
        </p:nvGraphicFramePr>
        <p:xfrm>
          <a:off x="4909820" y="4033520"/>
          <a:ext cx="624840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O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Q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U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V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W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271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X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Y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Z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64" name="文本框 63"/>
          <p:cNvSpPr txBox="1"/>
          <p:nvPr/>
        </p:nvSpPr>
        <p:spPr>
          <a:xfrm>
            <a:off x="150495" y="5040630"/>
            <a:ext cx="651510" cy="583565"/>
          </a:xfrm>
          <a:prstGeom prst="rect">
            <a:avLst/>
          </a:prstGeom>
          <a:noFill/>
          <a:ln>
            <a:solidFill>
              <a:schemeClr val="accent2">
                <a:lumMod val="20000"/>
                <a:lumOff val="8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800">
                <a:solidFill>
                  <a:schemeClr val="accent2">
                    <a:lumMod val="60000"/>
                    <a:lumOff val="4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aO+bP+cQ+fU+gV+hW+kX+lY+mZ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839470" y="5040630"/>
            <a:ext cx="751840" cy="583565"/>
          </a:xfrm>
          <a:prstGeom prst="rect">
            <a:avLst/>
          </a:prstGeom>
          <a:noFill/>
          <a:ln>
            <a:solidFill>
              <a:schemeClr val="accent2">
                <a:lumMod val="20000"/>
                <a:lumOff val="8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800">
                <a:solidFill>
                  <a:schemeClr val="accent2">
                    <a:lumMod val="60000"/>
                    <a:lumOff val="4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bO+cP+dQ+gU+hV+iW+lX+mY+nZ</a:t>
            </a: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5280" y="3676650"/>
            <a:ext cx="1020445" cy="935990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616075" y="5040630"/>
            <a:ext cx="651510" cy="583565"/>
          </a:xfrm>
          <a:prstGeom prst="rect">
            <a:avLst/>
          </a:prstGeom>
          <a:noFill/>
          <a:ln>
            <a:solidFill>
              <a:schemeClr val="accent2">
                <a:lumMod val="20000"/>
                <a:lumOff val="8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800">
                <a:solidFill>
                  <a:schemeClr val="accent2">
                    <a:lumMod val="60000"/>
                    <a:lumOff val="4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cO+dP+eQ+hU+iV+jW+mX+nY+oZ</a:t>
            </a:r>
          </a:p>
        </p:txBody>
      </p:sp>
      <p:sp>
        <p:nvSpPr>
          <p:cNvPr id="21" name="矩形 20"/>
          <p:cNvSpPr/>
          <p:nvPr/>
        </p:nvSpPr>
        <p:spPr>
          <a:xfrm>
            <a:off x="120650" y="5013325"/>
            <a:ext cx="2178685" cy="1728470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2348865" y="5013325"/>
            <a:ext cx="2178685" cy="1728470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4577715" y="5013325"/>
            <a:ext cx="2178685" cy="1728470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6" name="直接箭头连接符 25"/>
          <p:cNvCxnSpPr/>
          <p:nvPr/>
        </p:nvCxnSpPr>
        <p:spPr>
          <a:xfrm>
            <a:off x="448945" y="4641215"/>
            <a:ext cx="0" cy="37211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7" name="肘形连接符 26"/>
          <p:cNvCxnSpPr/>
          <p:nvPr/>
        </p:nvCxnSpPr>
        <p:spPr>
          <a:xfrm rot="5400000">
            <a:off x="918845" y="4258310"/>
            <a:ext cx="400685" cy="1108710"/>
          </a:xfrm>
          <a:prstGeom prst="bentConnector3">
            <a:avLst>
              <a:gd name="adj1" fmla="val 50000"/>
            </a:avLst>
          </a:prstGeom>
          <a:ln>
            <a:tailEnd type="arrow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8" name="肘形连接符 27"/>
          <p:cNvCxnSpPr/>
          <p:nvPr/>
        </p:nvCxnSpPr>
        <p:spPr>
          <a:xfrm rot="5400000" flipV="1">
            <a:off x="1880235" y="3496310"/>
            <a:ext cx="400685" cy="2592705"/>
          </a:xfrm>
          <a:prstGeom prst="bentConnector3">
            <a:avLst>
              <a:gd name="adj1" fmla="val 64659"/>
            </a:avLst>
          </a:prstGeom>
          <a:ln>
            <a:tailEnd type="arrow" w="med" len="med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1" name="直接箭头连接符 30"/>
          <p:cNvCxnSpPr/>
          <p:nvPr/>
        </p:nvCxnSpPr>
        <p:spPr>
          <a:xfrm>
            <a:off x="3517900" y="4624705"/>
            <a:ext cx="0" cy="37211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2" name="直接箭头连接符 31"/>
          <p:cNvCxnSpPr/>
          <p:nvPr/>
        </p:nvCxnSpPr>
        <p:spPr>
          <a:xfrm>
            <a:off x="5226685" y="4615180"/>
            <a:ext cx="0" cy="37211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4" name="肘形连接符 33"/>
          <p:cNvCxnSpPr>
            <a:stCxn id="19" idx="2"/>
            <a:endCxn id="23" idx="0"/>
          </p:cNvCxnSpPr>
          <p:nvPr/>
        </p:nvCxnSpPr>
        <p:spPr>
          <a:xfrm rot="5400000" flipV="1">
            <a:off x="3056255" y="2401570"/>
            <a:ext cx="400685" cy="4821555"/>
          </a:xfrm>
          <a:prstGeom prst="bentConnector3">
            <a:avLst>
              <a:gd name="adj1" fmla="val 35657"/>
            </a:avLst>
          </a:prstGeom>
          <a:ln>
            <a:tailEnd type="arrow" w="med" len="med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35" name="矩形 34"/>
          <p:cNvSpPr/>
          <p:nvPr/>
        </p:nvSpPr>
        <p:spPr>
          <a:xfrm>
            <a:off x="191135" y="5661025"/>
            <a:ext cx="575945" cy="504190"/>
          </a:xfrm>
          <a:prstGeom prst="rect">
            <a:avLst/>
          </a:prstGeom>
          <a:noFill/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922020" y="5661025"/>
            <a:ext cx="575945" cy="504190"/>
          </a:xfrm>
          <a:prstGeom prst="rect">
            <a:avLst/>
          </a:prstGeom>
          <a:noFill/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1616075" y="5661025"/>
            <a:ext cx="575945" cy="504190"/>
          </a:xfrm>
          <a:prstGeom prst="rect">
            <a:avLst/>
          </a:prstGeom>
          <a:noFill/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矩形 37"/>
          <p:cNvSpPr/>
          <p:nvPr/>
        </p:nvSpPr>
        <p:spPr>
          <a:xfrm>
            <a:off x="193040" y="6199505"/>
            <a:ext cx="575945" cy="504190"/>
          </a:xfrm>
          <a:prstGeom prst="rect">
            <a:avLst/>
          </a:prstGeom>
          <a:noFill/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923925" y="6199505"/>
            <a:ext cx="575945" cy="504190"/>
          </a:xfrm>
          <a:prstGeom prst="rect">
            <a:avLst/>
          </a:prstGeom>
          <a:noFill/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 39"/>
          <p:cNvSpPr/>
          <p:nvPr/>
        </p:nvSpPr>
        <p:spPr>
          <a:xfrm>
            <a:off x="1617980" y="6199505"/>
            <a:ext cx="575945" cy="504190"/>
          </a:xfrm>
          <a:prstGeom prst="rect">
            <a:avLst/>
          </a:prstGeom>
          <a:noFill/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2450465" y="5649595"/>
            <a:ext cx="575945" cy="504190"/>
          </a:xfrm>
          <a:prstGeom prst="rect">
            <a:avLst/>
          </a:prstGeom>
          <a:noFill/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矩形 41"/>
          <p:cNvSpPr/>
          <p:nvPr/>
        </p:nvSpPr>
        <p:spPr>
          <a:xfrm>
            <a:off x="3181350" y="5649595"/>
            <a:ext cx="575945" cy="504190"/>
          </a:xfrm>
          <a:prstGeom prst="rect">
            <a:avLst/>
          </a:prstGeom>
          <a:noFill/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矩形 42"/>
          <p:cNvSpPr/>
          <p:nvPr/>
        </p:nvSpPr>
        <p:spPr>
          <a:xfrm>
            <a:off x="3875405" y="5649595"/>
            <a:ext cx="575945" cy="504190"/>
          </a:xfrm>
          <a:prstGeom prst="rect">
            <a:avLst/>
          </a:prstGeom>
          <a:noFill/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矩形 43"/>
          <p:cNvSpPr/>
          <p:nvPr/>
        </p:nvSpPr>
        <p:spPr>
          <a:xfrm>
            <a:off x="2452370" y="6188075"/>
            <a:ext cx="575945" cy="504190"/>
          </a:xfrm>
          <a:prstGeom prst="rect">
            <a:avLst/>
          </a:prstGeom>
          <a:noFill/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矩形 44"/>
          <p:cNvSpPr/>
          <p:nvPr/>
        </p:nvSpPr>
        <p:spPr>
          <a:xfrm>
            <a:off x="3183255" y="6188075"/>
            <a:ext cx="575945" cy="504190"/>
          </a:xfrm>
          <a:prstGeom prst="rect">
            <a:avLst/>
          </a:prstGeom>
          <a:noFill/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矩形 45"/>
          <p:cNvSpPr/>
          <p:nvPr/>
        </p:nvSpPr>
        <p:spPr>
          <a:xfrm>
            <a:off x="3877310" y="6188075"/>
            <a:ext cx="575945" cy="504190"/>
          </a:xfrm>
          <a:prstGeom prst="rect">
            <a:avLst/>
          </a:prstGeom>
          <a:noFill/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矩形 46"/>
          <p:cNvSpPr/>
          <p:nvPr/>
        </p:nvSpPr>
        <p:spPr>
          <a:xfrm>
            <a:off x="4673600" y="5658485"/>
            <a:ext cx="575945" cy="504190"/>
          </a:xfrm>
          <a:prstGeom prst="rect">
            <a:avLst/>
          </a:prstGeom>
          <a:noFill/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矩形 47"/>
          <p:cNvSpPr/>
          <p:nvPr/>
        </p:nvSpPr>
        <p:spPr>
          <a:xfrm>
            <a:off x="5404485" y="5658485"/>
            <a:ext cx="575945" cy="504190"/>
          </a:xfrm>
          <a:prstGeom prst="rect">
            <a:avLst/>
          </a:prstGeom>
          <a:noFill/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/>
          <p:cNvSpPr/>
          <p:nvPr/>
        </p:nvSpPr>
        <p:spPr>
          <a:xfrm>
            <a:off x="6098540" y="5658485"/>
            <a:ext cx="575945" cy="504190"/>
          </a:xfrm>
          <a:prstGeom prst="rect">
            <a:avLst/>
          </a:prstGeom>
          <a:noFill/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矩形 49"/>
          <p:cNvSpPr/>
          <p:nvPr/>
        </p:nvSpPr>
        <p:spPr>
          <a:xfrm>
            <a:off x="4675505" y="6196965"/>
            <a:ext cx="575945" cy="504190"/>
          </a:xfrm>
          <a:prstGeom prst="rect">
            <a:avLst/>
          </a:prstGeom>
          <a:noFill/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矩形 50"/>
          <p:cNvSpPr/>
          <p:nvPr/>
        </p:nvSpPr>
        <p:spPr>
          <a:xfrm>
            <a:off x="5406390" y="6196965"/>
            <a:ext cx="575945" cy="504190"/>
          </a:xfrm>
          <a:prstGeom prst="rect">
            <a:avLst/>
          </a:prstGeom>
          <a:noFill/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/>
        </p:nvSpPr>
        <p:spPr>
          <a:xfrm>
            <a:off x="6100445" y="6196965"/>
            <a:ext cx="575945" cy="504190"/>
          </a:xfrm>
          <a:prstGeom prst="rect">
            <a:avLst/>
          </a:prstGeom>
          <a:noFill/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矩形 52"/>
          <p:cNvSpPr/>
          <p:nvPr/>
        </p:nvSpPr>
        <p:spPr>
          <a:xfrm>
            <a:off x="2445385" y="5096510"/>
            <a:ext cx="575945" cy="504190"/>
          </a:xfrm>
          <a:prstGeom prst="rect">
            <a:avLst/>
          </a:prstGeom>
          <a:noFill/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/>
        </p:nvSpPr>
        <p:spPr>
          <a:xfrm>
            <a:off x="3176270" y="5096510"/>
            <a:ext cx="575945" cy="504190"/>
          </a:xfrm>
          <a:prstGeom prst="rect">
            <a:avLst/>
          </a:prstGeom>
          <a:noFill/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矩形 54"/>
          <p:cNvSpPr/>
          <p:nvPr/>
        </p:nvSpPr>
        <p:spPr>
          <a:xfrm>
            <a:off x="3870325" y="5096510"/>
            <a:ext cx="575945" cy="504190"/>
          </a:xfrm>
          <a:prstGeom prst="rect">
            <a:avLst/>
          </a:prstGeom>
          <a:noFill/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/>
          <p:cNvSpPr/>
          <p:nvPr/>
        </p:nvSpPr>
        <p:spPr>
          <a:xfrm>
            <a:off x="4676140" y="5114290"/>
            <a:ext cx="575945" cy="504190"/>
          </a:xfrm>
          <a:prstGeom prst="rect">
            <a:avLst/>
          </a:prstGeom>
          <a:noFill/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5407025" y="5114290"/>
            <a:ext cx="575945" cy="504190"/>
          </a:xfrm>
          <a:prstGeom prst="rect">
            <a:avLst/>
          </a:prstGeom>
          <a:noFill/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6101080" y="5114290"/>
            <a:ext cx="575945" cy="504190"/>
          </a:xfrm>
          <a:prstGeom prst="rect">
            <a:avLst/>
          </a:prstGeom>
          <a:noFill/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文本框 69"/>
          <p:cNvSpPr txBox="1"/>
          <p:nvPr/>
        </p:nvSpPr>
        <p:spPr>
          <a:xfrm>
            <a:off x="3870960" y="1217930"/>
            <a:ext cx="1381125" cy="8655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zh-CN" altLang="en-US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计算量大：</a:t>
            </a:r>
          </a:p>
          <a:p>
            <a:pPr>
              <a:lnSpc>
                <a:spcPct val="140000"/>
              </a:lnSpc>
            </a:pPr>
            <a:r>
              <a:rPr lang="zh-CN" altLang="en-US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逐点卷积</a:t>
            </a:r>
          </a:p>
        </p:txBody>
      </p:sp>
      <p:pic>
        <p:nvPicPr>
          <p:cNvPr id="59" name="图片 58"/>
          <p:cNvPicPr>
            <a:picLocks noChangeAspect="1"/>
          </p:cNvPicPr>
          <p:nvPr/>
        </p:nvPicPr>
        <p:blipFill>
          <a:blip r:embed="rId7"/>
          <a:srcRect b="7989"/>
          <a:stretch>
            <a:fillRect/>
          </a:stretch>
        </p:blipFill>
        <p:spPr>
          <a:xfrm>
            <a:off x="6823710" y="1052195"/>
            <a:ext cx="4664710" cy="1605280"/>
          </a:xfrm>
          <a:prstGeom prst="rect">
            <a:avLst/>
          </a:prstGeom>
        </p:spPr>
      </p:pic>
      <p:cxnSp>
        <p:nvCxnSpPr>
          <p:cNvPr id="60" name="直接箭头连接符 59"/>
          <p:cNvCxnSpPr>
            <a:endCxn id="61" idx="3"/>
          </p:cNvCxnSpPr>
          <p:nvPr/>
        </p:nvCxnSpPr>
        <p:spPr>
          <a:xfrm>
            <a:off x="5085080" y="1602105"/>
            <a:ext cx="1530985" cy="15875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文本框 60"/>
          <p:cNvSpPr txBox="1"/>
          <p:nvPr/>
        </p:nvSpPr>
        <p:spPr>
          <a:xfrm>
            <a:off x="5117465" y="1313815"/>
            <a:ext cx="1498600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40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通道分组</a:t>
            </a:r>
          </a:p>
          <a:p>
            <a:pPr algn="ctr">
              <a:lnSpc>
                <a:spcPct val="120000"/>
              </a:lnSpc>
            </a:pPr>
            <a:r>
              <a:rPr lang="zh-CN" altLang="en-US" sz="140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降低计算量</a:t>
            </a:r>
          </a:p>
        </p:txBody>
      </p:sp>
      <p:sp>
        <p:nvSpPr>
          <p:cNvPr id="62" name="文本框 61"/>
          <p:cNvSpPr txBox="1"/>
          <p:nvPr/>
        </p:nvSpPr>
        <p:spPr>
          <a:xfrm>
            <a:off x="6864985" y="487680"/>
            <a:ext cx="1677035" cy="564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zh-CN" altLang="en-US" sz="14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分组降低信息流通</a:t>
            </a:r>
          </a:p>
          <a:p>
            <a:pPr algn="ctr">
              <a:lnSpc>
                <a:spcPct val="110000"/>
              </a:lnSpc>
            </a:pPr>
            <a:r>
              <a:rPr lang="zh-CN" altLang="en-US" sz="14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减弱信息表示</a:t>
            </a:r>
          </a:p>
        </p:txBody>
      </p:sp>
      <p:sp>
        <p:nvSpPr>
          <p:cNvPr id="63" name="文本框 62"/>
          <p:cNvSpPr txBox="1"/>
          <p:nvPr/>
        </p:nvSpPr>
        <p:spPr>
          <a:xfrm>
            <a:off x="9109075" y="577215"/>
            <a:ext cx="1385570" cy="327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zh-CN" altLang="en-US" sz="140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混合通道特征</a:t>
            </a:r>
          </a:p>
        </p:txBody>
      </p:sp>
      <p:sp>
        <p:nvSpPr>
          <p:cNvPr id="65" name="文本框 64"/>
          <p:cNvSpPr txBox="1"/>
          <p:nvPr/>
        </p:nvSpPr>
        <p:spPr>
          <a:xfrm>
            <a:off x="3582670" y="2581275"/>
            <a:ext cx="5026660" cy="1122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lnSpc>
                <a:spcPct val="140000"/>
              </a:lnSpc>
              <a:buNone/>
            </a:pP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ShuffleNet_Unit 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算法流程：</a:t>
            </a:r>
            <a:endParaRPr lang="en-US" altLang="zh-CN" sz="10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28600" indent="-228600">
              <a:lnSpc>
                <a:spcPct val="140000"/>
              </a:lnSpc>
              <a:buAutoNum type="arabicPeriod"/>
            </a:pP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reshape 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输入张量，对通道分组： （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N, H, W, C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） 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--&gt; 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（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N, H, W, G, C'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</a:p>
          <a:p>
            <a:pPr marL="228600" indent="-228600">
              <a:lnSpc>
                <a:spcPct val="140000"/>
              </a:lnSpc>
              <a:buAutoNum type="arabicPeriod"/>
            </a:pP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对分组通道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(G, C')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进行转置，即为混合：（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N, H, W, </a:t>
            </a:r>
            <a:r>
              <a:rPr lang="en-US" altLang="zh-CN" sz="1000" b="1">
                <a:latin typeface="微软雅黑" panose="020B0503020204020204" charset="-122"/>
                <a:ea typeface="微软雅黑" panose="020B0503020204020204" charset="-122"/>
              </a:rPr>
              <a:t>G, C'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--&gt; 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（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N, H, W, </a:t>
            </a:r>
            <a:r>
              <a:rPr lang="en-US" altLang="zh-CN" sz="100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C', G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）</a:t>
            </a:r>
          </a:p>
          <a:p>
            <a:pPr marL="228600" indent="-228600">
              <a:lnSpc>
                <a:spcPct val="140000"/>
              </a:lnSpc>
              <a:buAutoNum type="arabicPeriod"/>
            </a:pP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再将张量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reshape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回原形状： （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N, H, W, </a:t>
            </a:r>
            <a:r>
              <a:rPr lang="en-US" altLang="zh-CN" sz="100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C', G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） 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--&gt; 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（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N, H, W, C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） </a:t>
            </a:r>
            <a:endParaRPr lang="en-US" altLang="zh-CN" sz="10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28600" indent="-228600">
              <a:lnSpc>
                <a:spcPct val="110000"/>
              </a:lnSpc>
              <a:buAutoNum type="arabicPeriod"/>
            </a:pPr>
            <a:endParaRPr lang="en-US" altLang="zh-CN" sz="10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aphicFrame>
        <p:nvGraphicFramePr>
          <p:cNvPr id="2" name="表格 -1"/>
          <p:cNvGraphicFramePr/>
          <p:nvPr/>
        </p:nvGraphicFramePr>
        <p:xfrm>
          <a:off x="8820785" y="2727325"/>
          <a:ext cx="670560" cy="685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39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82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2860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C00000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C00000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C00000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70AD47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70AD47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70AD47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4472C4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4472C4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4472C4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69" name="表格 68"/>
          <p:cNvGraphicFramePr/>
          <p:nvPr/>
        </p:nvGraphicFramePr>
        <p:xfrm>
          <a:off x="10097770" y="2727325"/>
          <a:ext cx="679450" cy="685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6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63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14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2860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FCE4D6"/>
                        </a:solidFill>
                        <a:highlight>
                          <a:srgbClr val="FCE4D6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E2EFDA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D9E1F2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FCE4D6"/>
                        </a:solidFill>
                        <a:highlight>
                          <a:srgbClr val="FCE4D6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E2EFDA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D9E1F2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FCE4D6"/>
                        </a:solidFill>
                        <a:highlight>
                          <a:srgbClr val="FCE4D6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E2EFDA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D9E1F2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71" name="图片 7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28155" y="3570605"/>
            <a:ext cx="5283835" cy="2762250"/>
          </a:xfrm>
          <a:prstGeom prst="rect">
            <a:avLst/>
          </a:prstGeom>
        </p:spPr>
      </p:pic>
      <p:sp>
        <p:nvSpPr>
          <p:cNvPr id="72" name="文本框 71"/>
          <p:cNvSpPr txBox="1"/>
          <p:nvPr/>
        </p:nvSpPr>
        <p:spPr>
          <a:xfrm>
            <a:off x="9491345" y="5761355"/>
            <a:ext cx="988695" cy="392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zh-CN" altLang="en-US" sz="1400" b="1">
                <a:solidFill>
                  <a:srgbClr val="CC66FF"/>
                </a:solidFill>
                <a:latin typeface="微软雅黑" panose="020B0503020204020204" charset="-122"/>
                <a:ea typeface="微软雅黑" panose="020B0503020204020204" charset="-122"/>
              </a:rPr>
              <a:t>元素相加</a:t>
            </a:r>
          </a:p>
        </p:txBody>
      </p:sp>
      <p:sp>
        <p:nvSpPr>
          <p:cNvPr id="73" name="文本框 72"/>
          <p:cNvSpPr txBox="1"/>
          <p:nvPr/>
        </p:nvSpPr>
        <p:spPr>
          <a:xfrm>
            <a:off x="11186795" y="5991225"/>
            <a:ext cx="988695" cy="392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zh-CN" altLang="en-US" sz="1400" b="1">
                <a:solidFill>
                  <a:srgbClr val="CC66FF"/>
                </a:solidFill>
                <a:latin typeface="微软雅黑" panose="020B0503020204020204" charset="-122"/>
                <a:ea typeface="微软雅黑" panose="020B0503020204020204" charset="-122"/>
              </a:rPr>
              <a:t>通道级联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45485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OverFeat</a:t>
            </a:r>
          </a:p>
        </p:txBody>
      </p:sp>
      <p:sp>
        <p:nvSpPr>
          <p:cNvPr id="2" name="右大括号 1"/>
          <p:cNvSpPr/>
          <p:nvPr/>
        </p:nvSpPr>
        <p:spPr>
          <a:xfrm rot="16200000">
            <a:off x="3482340" y="1690370"/>
            <a:ext cx="179705" cy="3024505"/>
          </a:xfrm>
          <a:prstGeom prst="rightBrace">
            <a:avLst>
              <a:gd name="adj1" fmla="val 217817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文本框 71"/>
          <p:cNvSpPr txBox="1"/>
          <p:nvPr/>
        </p:nvSpPr>
        <p:spPr>
          <a:xfrm>
            <a:off x="2459355" y="2806065"/>
            <a:ext cx="222631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AlexNet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特征提取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5519420" y="2656840"/>
            <a:ext cx="2590800" cy="4781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altLang="zh-CN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Offset Max Pooling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rcRect r="21359"/>
          <a:stretch>
            <a:fillRect/>
          </a:stretch>
        </p:blipFill>
        <p:spPr>
          <a:xfrm>
            <a:off x="1672590" y="3356610"/>
            <a:ext cx="3623945" cy="1908175"/>
          </a:xfrm>
          <a:prstGeom prst="rect">
            <a:avLst/>
          </a:prstGeom>
        </p:spPr>
      </p:pic>
      <p:sp>
        <p:nvSpPr>
          <p:cNvPr id="7" name="立方体 6"/>
          <p:cNvSpPr/>
          <p:nvPr/>
        </p:nvSpPr>
        <p:spPr>
          <a:xfrm>
            <a:off x="168910" y="3343910"/>
            <a:ext cx="1551940" cy="1496695"/>
          </a:xfrm>
          <a:prstGeom prst="cube">
            <a:avLst>
              <a:gd name="adj" fmla="val 2270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输入图像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4885" y="3369310"/>
            <a:ext cx="431800" cy="40576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64630" y="3369310"/>
            <a:ext cx="431800" cy="40576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84060" y="3369310"/>
            <a:ext cx="433070" cy="403225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8451215" y="2367280"/>
            <a:ext cx="22263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Classifier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8279130" y="3097530"/>
            <a:ext cx="917575" cy="257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conv 5x5</a:t>
            </a: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21955" y="3366770"/>
            <a:ext cx="431800" cy="405765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21700" y="3366770"/>
            <a:ext cx="431800" cy="405765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41130" y="3366770"/>
            <a:ext cx="433070" cy="403225"/>
          </a:xfrm>
          <a:prstGeom prst="rect">
            <a:avLst/>
          </a:prstGeom>
        </p:spPr>
      </p:pic>
      <p:sp>
        <p:nvSpPr>
          <p:cNvPr id="18" name="文本框 17"/>
          <p:cNvSpPr txBox="1"/>
          <p:nvPr/>
        </p:nvSpPr>
        <p:spPr>
          <a:xfrm>
            <a:off x="8333105" y="2790825"/>
            <a:ext cx="80962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fc6</a:t>
            </a: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21955" y="3366770"/>
            <a:ext cx="358775" cy="333375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28050" y="3369310"/>
            <a:ext cx="358775" cy="333375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41130" y="3369310"/>
            <a:ext cx="358775" cy="333375"/>
          </a:xfrm>
          <a:prstGeom prst="rect">
            <a:avLst/>
          </a:prstGeom>
        </p:spPr>
      </p:pic>
      <p:pic>
        <p:nvPicPr>
          <p:cNvPr id="28" name="图片 2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770745" y="3369945"/>
            <a:ext cx="249555" cy="231140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064750" y="3369310"/>
            <a:ext cx="247650" cy="231775"/>
          </a:xfrm>
          <a:prstGeom prst="rect">
            <a:avLst/>
          </a:prstGeom>
        </p:spPr>
      </p:pic>
      <p:pic>
        <p:nvPicPr>
          <p:cNvPr id="30" name="图片 29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351770" y="3366770"/>
            <a:ext cx="248920" cy="233680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773920" y="3369945"/>
            <a:ext cx="123825" cy="118745"/>
          </a:xfrm>
          <a:prstGeom prst="rect">
            <a:avLst/>
          </a:prstGeom>
        </p:spPr>
      </p:pic>
      <p:pic>
        <p:nvPicPr>
          <p:cNvPr id="32" name="图片 31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067925" y="3369945"/>
            <a:ext cx="123825" cy="118745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354945" y="3366770"/>
            <a:ext cx="123825" cy="118745"/>
          </a:xfrm>
          <a:prstGeom prst="rect">
            <a:avLst/>
          </a:prstGeom>
        </p:spPr>
      </p:pic>
      <p:pic>
        <p:nvPicPr>
          <p:cNvPr id="34" name="图片 3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854690" y="3367405"/>
            <a:ext cx="249555" cy="231140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148695" y="3366770"/>
            <a:ext cx="247650" cy="231775"/>
          </a:xfrm>
          <a:prstGeom prst="rect">
            <a:avLst/>
          </a:prstGeom>
        </p:spPr>
      </p:pic>
      <p:pic>
        <p:nvPicPr>
          <p:cNvPr id="36" name="图片 3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435715" y="3364230"/>
            <a:ext cx="248920" cy="233680"/>
          </a:xfrm>
          <a:prstGeom prst="rect">
            <a:avLst/>
          </a:prstGeom>
        </p:spPr>
      </p:pic>
      <p:pic>
        <p:nvPicPr>
          <p:cNvPr id="37" name="图片 3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857865" y="3367405"/>
            <a:ext cx="123825" cy="118745"/>
          </a:xfrm>
          <a:prstGeom prst="rect">
            <a:avLst/>
          </a:prstGeom>
        </p:spPr>
      </p:pic>
      <p:pic>
        <p:nvPicPr>
          <p:cNvPr id="38" name="图片 37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1151870" y="3367405"/>
            <a:ext cx="123825" cy="118745"/>
          </a:xfrm>
          <a:prstGeom prst="rect">
            <a:avLst/>
          </a:prstGeom>
        </p:spPr>
      </p:pic>
      <p:pic>
        <p:nvPicPr>
          <p:cNvPr id="39" name="图片 38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1438890" y="3364230"/>
            <a:ext cx="123825" cy="118745"/>
          </a:xfrm>
          <a:prstGeom prst="rect">
            <a:avLst/>
          </a:prstGeom>
        </p:spPr>
      </p:pic>
      <p:sp>
        <p:nvSpPr>
          <p:cNvPr id="40" name="文本框 39"/>
          <p:cNvSpPr txBox="1"/>
          <p:nvPr/>
        </p:nvSpPr>
        <p:spPr>
          <a:xfrm>
            <a:off x="9747250" y="3080385"/>
            <a:ext cx="917575" cy="257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conv 1x1</a:t>
            </a:r>
          </a:p>
        </p:txBody>
      </p:sp>
      <p:sp>
        <p:nvSpPr>
          <p:cNvPr id="41" name="文本框 40"/>
          <p:cNvSpPr txBox="1"/>
          <p:nvPr/>
        </p:nvSpPr>
        <p:spPr>
          <a:xfrm>
            <a:off x="9815195" y="2773680"/>
            <a:ext cx="80962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fc7</a:t>
            </a:r>
          </a:p>
        </p:txBody>
      </p:sp>
      <p:sp>
        <p:nvSpPr>
          <p:cNvPr id="42" name="文本框 41"/>
          <p:cNvSpPr txBox="1"/>
          <p:nvPr/>
        </p:nvSpPr>
        <p:spPr>
          <a:xfrm>
            <a:off x="10789920" y="3080385"/>
            <a:ext cx="917575" cy="257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conv 1x1</a:t>
            </a:r>
          </a:p>
        </p:txBody>
      </p:sp>
      <p:sp>
        <p:nvSpPr>
          <p:cNvPr id="43" name="文本框 42"/>
          <p:cNvSpPr txBox="1"/>
          <p:nvPr/>
        </p:nvSpPr>
        <p:spPr>
          <a:xfrm>
            <a:off x="10861040" y="2773680"/>
            <a:ext cx="80962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fc8</a:t>
            </a:r>
          </a:p>
        </p:txBody>
      </p:sp>
      <p:pic>
        <p:nvPicPr>
          <p:cNvPr id="44" name="图片 43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853940" y="1220470"/>
            <a:ext cx="1237615" cy="1157605"/>
          </a:xfrm>
          <a:prstGeom prst="rect">
            <a:avLst/>
          </a:prstGeom>
        </p:spPr>
      </p:pic>
      <p:pic>
        <p:nvPicPr>
          <p:cNvPr id="45" name="图片 4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0450" y="1236980"/>
            <a:ext cx="1090930" cy="1024255"/>
          </a:xfrm>
          <a:prstGeom prst="rect">
            <a:avLst/>
          </a:prstGeom>
        </p:spPr>
      </p:pic>
      <p:pic>
        <p:nvPicPr>
          <p:cNvPr id="46" name="图片 45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162040" y="1220470"/>
            <a:ext cx="1237615" cy="1157605"/>
          </a:xfrm>
          <a:prstGeom prst="rect">
            <a:avLst/>
          </a:prstGeom>
        </p:spPr>
      </p:pic>
      <p:pic>
        <p:nvPicPr>
          <p:cNvPr id="47" name="图片 46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507605" y="1214120"/>
            <a:ext cx="1237615" cy="1157605"/>
          </a:xfrm>
          <a:prstGeom prst="rect">
            <a:avLst/>
          </a:prstGeom>
        </p:spPr>
      </p:pic>
      <p:pic>
        <p:nvPicPr>
          <p:cNvPr id="48" name="图片 4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2525" y="1236980"/>
            <a:ext cx="1090930" cy="1024255"/>
          </a:xfrm>
          <a:prstGeom prst="rect">
            <a:avLst/>
          </a:prstGeom>
        </p:spPr>
      </p:pic>
      <p:pic>
        <p:nvPicPr>
          <p:cNvPr id="49" name="图片 4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30795" y="1225550"/>
            <a:ext cx="1096010" cy="1019810"/>
          </a:xfrm>
          <a:prstGeom prst="rect">
            <a:avLst/>
          </a:prstGeom>
        </p:spPr>
      </p:pic>
      <p:sp>
        <p:nvSpPr>
          <p:cNvPr id="50" name="矩形 49"/>
          <p:cNvSpPr/>
          <p:nvPr/>
        </p:nvSpPr>
        <p:spPr>
          <a:xfrm>
            <a:off x="4772025" y="1122045"/>
            <a:ext cx="4068445" cy="1352550"/>
          </a:xfrm>
          <a:prstGeom prst="rect">
            <a:avLst/>
          </a:prstGeom>
          <a:noFill/>
          <a:ln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右大括号 50"/>
          <p:cNvSpPr/>
          <p:nvPr/>
        </p:nvSpPr>
        <p:spPr>
          <a:xfrm rot="5400000">
            <a:off x="6687820" y="1052195"/>
            <a:ext cx="179705" cy="3024505"/>
          </a:xfrm>
          <a:prstGeom prst="rightBrace">
            <a:avLst>
              <a:gd name="adj1" fmla="val 217817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/>
        </p:nvSpPr>
        <p:spPr>
          <a:xfrm>
            <a:off x="1543050" y="4914265"/>
            <a:ext cx="736600" cy="215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</a:rPr>
              <a:t>221x221x96</a:t>
            </a:r>
          </a:p>
        </p:txBody>
      </p:sp>
      <p:sp>
        <p:nvSpPr>
          <p:cNvPr id="53" name="矩形 52"/>
          <p:cNvSpPr/>
          <p:nvPr/>
        </p:nvSpPr>
        <p:spPr>
          <a:xfrm>
            <a:off x="2279015" y="4662805"/>
            <a:ext cx="743585" cy="215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</a:rPr>
              <a:t>36x36x256</a:t>
            </a:r>
          </a:p>
        </p:txBody>
      </p:sp>
      <p:sp>
        <p:nvSpPr>
          <p:cNvPr id="54" name="矩形 53"/>
          <p:cNvSpPr/>
          <p:nvPr/>
        </p:nvSpPr>
        <p:spPr>
          <a:xfrm>
            <a:off x="3088640" y="4488180"/>
            <a:ext cx="723900" cy="215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</a:rPr>
              <a:t>15x15x512</a:t>
            </a:r>
          </a:p>
        </p:txBody>
      </p:sp>
      <p:sp>
        <p:nvSpPr>
          <p:cNvPr id="55" name="矩形 54"/>
          <p:cNvSpPr/>
          <p:nvPr/>
        </p:nvSpPr>
        <p:spPr>
          <a:xfrm>
            <a:off x="3884295" y="4488180"/>
            <a:ext cx="723900" cy="215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</a:rPr>
              <a:t>15x15x512</a:t>
            </a:r>
          </a:p>
        </p:txBody>
      </p:sp>
      <p:sp>
        <p:nvSpPr>
          <p:cNvPr id="56" name="矩形 55"/>
          <p:cNvSpPr/>
          <p:nvPr/>
        </p:nvSpPr>
        <p:spPr>
          <a:xfrm>
            <a:off x="4685665" y="4526280"/>
            <a:ext cx="749300" cy="215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</a:rPr>
              <a:t>15x15x1024</a:t>
            </a:r>
          </a:p>
        </p:txBody>
      </p:sp>
      <p:sp>
        <p:nvSpPr>
          <p:cNvPr id="57" name="文本框 56"/>
          <p:cNvSpPr txBox="1"/>
          <p:nvPr/>
        </p:nvSpPr>
        <p:spPr>
          <a:xfrm>
            <a:off x="8447405" y="4144645"/>
            <a:ext cx="22263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Regressor</a:t>
            </a:r>
          </a:p>
        </p:txBody>
      </p:sp>
      <p:sp>
        <p:nvSpPr>
          <p:cNvPr id="59" name="文本框 58"/>
          <p:cNvSpPr txBox="1"/>
          <p:nvPr/>
        </p:nvSpPr>
        <p:spPr>
          <a:xfrm>
            <a:off x="8126730" y="4496435"/>
            <a:ext cx="8096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fc6</a:t>
            </a:r>
          </a:p>
          <a:p>
            <a:pPr algn="ctr"/>
            <a:r>
              <a:rPr lang="en-US" altLang="zh-CN" sz="10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4096</a:t>
            </a:r>
            <a:r>
              <a:rPr lang="zh-CN" altLang="en-US" sz="10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通道</a:t>
            </a:r>
          </a:p>
        </p:txBody>
      </p:sp>
      <p:sp>
        <p:nvSpPr>
          <p:cNvPr id="60" name="文本框 59"/>
          <p:cNvSpPr txBox="1"/>
          <p:nvPr/>
        </p:nvSpPr>
        <p:spPr>
          <a:xfrm>
            <a:off x="9439910" y="4479290"/>
            <a:ext cx="809625" cy="614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fc7</a:t>
            </a:r>
          </a:p>
          <a:p>
            <a:pPr algn="ctr"/>
            <a:r>
              <a:rPr lang="en-US" altLang="zh-CN" sz="10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1024</a:t>
            </a:r>
            <a:r>
              <a:rPr lang="zh-CN" altLang="en-US" sz="10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通道</a:t>
            </a:r>
            <a:endParaRPr lang="zh-CN" altLang="en-US" sz="10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endParaRPr lang="en-US" altLang="zh-CN" sz="10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10688320" y="4479290"/>
            <a:ext cx="8096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fc8</a:t>
            </a:r>
          </a:p>
          <a:p>
            <a:pPr algn="ctr"/>
            <a:r>
              <a:rPr lang="en-US" altLang="zh-CN" sz="10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4</a:t>
            </a:r>
            <a:r>
              <a:rPr lang="zh-CN" altLang="en-US" sz="10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通道</a:t>
            </a:r>
          </a:p>
        </p:txBody>
      </p:sp>
      <p:pic>
        <p:nvPicPr>
          <p:cNvPr id="65" name="图片 64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004560" y="5132705"/>
            <a:ext cx="1343660" cy="1308735"/>
          </a:xfrm>
          <a:prstGeom prst="rect">
            <a:avLst/>
          </a:prstGeom>
        </p:spPr>
      </p:pic>
      <p:pic>
        <p:nvPicPr>
          <p:cNvPr id="67" name="图片 66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928610" y="5018405"/>
            <a:ext cx="1127125" cy="1290955"/>
          </a:xfrm>
          <a:prstGeom prst="rect">
            <a:avLst/>
          </a:prstGeom>
        </p:spPr>
      </p:pic>
      <p:pic>
        <p:nvPicPr>
          <p:cNvPr id="68" name="图片 67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9130030" y="5018405"/>
            <a:ext cx="1255395" cy="1290955"/>
          </a:xfrm>
          <a:prstGeom prst="rect">
            <a:avLst/>
          </a:prstGeom>
        </p:spPr>
      </p:pic>
      <p:pic>
        <p:nvPicPr>
          <p:cNvPr id="69" name="图片 68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0528935" y="5018405"/>
            <a:ext cx="1150620" cy="1279525"/>
          </a:xfrm>
          <a:prstGeom prst="rect">
            <a:avLst/>
          </a:prstGeom>
        </p:spPr>
      </p:pic>
      <p:sp>
        <p:nvSpPr>
          <p:cNvPr id="70" name="文本框 69"/>
          <p:cNvSpPr txBox="1"/>
          <p:nvPr/>
        </p:nvSpPr>
        <p:spPr>
          <a:xfrm>
            <a:off x="9240520" y="1353820"/>
            <a:ext cx="1800860" cy="4781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全卷积网络</a:t>
            </a:r>
          </a:p>
        </p:txBody>
      </p:sp>
      <p:sp>
        <p:nvSpPr>
          <p:cNvPr id="71" name="文本框 70"/>
          <p:cNvSpPr txBox="1"/>
          <p:nvPr/>
        </p:nvSpPr>
        <p:spPr>
          <a:xfrm>
            <a:off x="6315075" y="4478655"/>
            <a:ext cx="8096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256</a:t>
            </a:r>
            <a:r>
              <a:rPr lang="zh-CN" altLang="en-US" sz="10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通道</a:t>
            </a:r>
          </a:p>
        </p:txBody>
      </p:sp>
      <p:sp>
        <p:nvSpPr>
          <p:cNvPr id="73" name="左大括号 72"/>
          <p:cNvSpPr/>
          <p:nvPr/>
        </p:nvSpPr>
        <p:spPr>
          <a:xfrm>
            <a:off x="5520055" y="3430270"/>
            <a:ext cx="287655" cy="1871980"/>
          </a:xfrm>
          <a:prstGeom prst="leftBrace">
            <a:avLst>
              <a:gd name="adj1" fmla="val 158498"/>
              <a:gd name="adj2" fmla="val 50000"/>
            </a:avLst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文本框 81"/>
          <p:cNvSpPr txBox="1"/>
          <p:nvPr/>
        </p:nvSpPr>
        <p:spPr>
          <a:xfrm>
            <a:off x="1278890" y="5388610"/>
            <a:ext cx="3806190" cy="995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Offset Max Pooling </a:t>
            </a: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和 </a:t>
            </a:r>
            <a:r>
              <a:rPr lang="en-US" altLang="zh-CN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Sliding Windows</a:t>
            </a:r>
          </a:p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产生的多个预测值被</a:t>
            </a:r>
          </a:p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类别和</a:t>
            </a:r>
            <a:r>
              <a:rPr lang="en-US" altLang="zh-CN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bbox</a:t>
            </a: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交叉验证丢弃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RCNN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765" y="1337945"/>
            <a:ext cx="2129155" cy="2148205"/>
          </a:xfrm>
          <a:prstGeom prst="rect">
            <a:avLst/>
          </a:prstGeom>
        </p:spPr>
      </p:pic>
      <p:pic>
        <p:nvPicPr>
          <p:cNvPr id="54" name="图片 5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420" y="4441825"/>
            <a:ext cx="4128770" cy="1597660"/>
          </a:xfrm>
          <a:prstGeom prst="rect">
            <a:avLst/>
          </a:prstGeom>
        </p:spPr>
      </p:pic>
      <p:pic>
        <p:nvPicPr>
          <p:cNvPr id="66" name="图片 6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5090" y="1620520"/>
            <a:ext cx="4246880" cy="1758315"/>
          </a:xfrm>
          <a:prstGeom prst="rect">
            <a:avLst/>
          </a:prstGeom>
        </p:spPr>
      </p:pic>
      <p:pic>
        <p:nvPicPr>
          <p:cNvPr id="52" name="图片 5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34310" y="1255395"/>
            <a:ext cx="3713480" cy="2313305"/>
          </a:xfrm>
          <a:prstGeom prst="rect">
            <a:avLst/>
          </a:prstGeom>
        </p:spPr>
      </p:pic>
      <p:sp>
        <p:nvSpPr>
          <p:cNvPr id="64" name="文本框 63"/>
          <p:cNvSpPr txBox="1"/>
          <p:nvPr/>
        </p:nvSpPr>
        <p:spPr>
          <a:xfrm>
            <a:off x="5506720" y="3146425"/>
            <a:ext cx="86995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227x227x3</a:t>
            </a:r>
          </a:p>
        </p:txBody>
      </p:sp>
      <p:sp>
        <p:nvSpPr>
          <p:cNvPr id="67" name="文本框 66"/>
          <p:cNvSpPr txBox="1"/>
          <p:nvPr/>
        </p:nvSpPr>
        <p:spPr>
          <a:xfrm>
            <a:off x="772795" y="3486150"/>
            <a:ext cx="13950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1.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输入图像</a:t>
            </a:r>
          </a:p>
        </p:txBody>
      </p:sp>
      <p:sp>
        <p:nvSpPr>
          <p:cNvPr id="68" name="文本框 67"/>
          <p:cNvSpPr txBox="1"/>
          <p:nvPr/>
        </p:nvSpPr>
        <p:spPr>
          <a:xfrm>
            <a:off x="2830195" y="3486150"/>
            <a:ext cx="20046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2.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提取区域小图（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~2K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</a:p>
        </p:txBody>
      </p:sp>
      <p:sp>
        <p:nvSpPr>
          <p:cNvPr id="69" name="文本框 68"/>
          <p:cNvSpPr txBox="1"/>
          <p:nvPr/>
        </p:nvSpPr>
        <p:spPr>
          <a:xfrm>
            <a:off x="1605915" y="6038850"/>
            <a:ext cx="20046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选择性搜索（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Selective Search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</a:p>
        </p:txBody>
      </p:sp>
      <p:sp>
        <p:nvSpPr>
          <p:cNvPr id="70" name="下箭头 69"/>
          <p:cNvSpPr/>
          <p:nvPr/>
        </p:nvSpPr>
        <p:spPr>
          <a:xfrm>
            <a:off x="1432560" y="4010660"/>
            <a:ext cx="431800" cy="395605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下箭头 70"/>
          <p:cNvSpPr/>
          <p:nvPr/>
        </p:nvSpPr>
        <p:spPr>
          <a:xfrm rot="10800000">
            <a:off x="3610610" y="4010660"/>
            <a:ext cx="431800" cy="395605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文本框 71"/>
          <p:cNvSpPr txBox="1"/>
          <p:nvPr/>
        </p:nvSpPr>
        <p:spPr>
          <a:xfrm>
            <a:off x="5116195" y="1313815"/>
            <a:ext cx="15220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图像仿射扭曲</a:t>
            </a:r>
          </a:p>
        </p:txBody>
      </p:sp>
      <p:sp>
        <p:nvSpPr>
          <p:cNvPr id="73" name="文本框 72"/>
          <p:cNvSpPr txBox="1"/>
          <p:nvPr/>
        </p:nvSpPr>
        <p:spPr>
          <a:xfrm>
            <a:off x="6907530" y="3686175"/>
            <a:ext cx="2443480" cy="14198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r>
              <a:rPr 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pool5</a:t>
            </a: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6x6x256 = 9216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维</a:t>
            </a:r>
          </a:p>
          <a:p>
            <a:pPr indent="0" algn="l">
              <a:lnSpc>
                <a:spcPct val="90000"/>
              </a:lnSpc>
              <a:buFont typeface="Arial" panose="020B0604020202090204" pitchFamily="34" charset="0"/>
              <a:buNone/>
            </a:pP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      6.5% / 15%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非零</a:t>
            </a:r>
          </a:p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fc6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4096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维</a:t>
            </a:r>
          </a:p>
          <a:p>
            <a:pPr indent="0" algn="l">
              <a:lnSpc>
                <a:spcPct val="90000"/>
              </a:lnSpc>
              <a:buFont typeface="Arial" panose="020B0604020202090204" pitchFamily="34" charset="0"/>
              <a:buNone/>
            </a:pP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      71.2% / 20%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非零</a:t>
            </a:r>
          </a:p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fc7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: 4096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维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0" algn="l">
              <a:lnSpc>
                <a:spcPct val="90000"/>
              </a:lnSpc>
              <a:buFont typeface="Arial" panose="020B0604020202090204" pitchFamily="34" charset="0"/>
              <a:buNone/>
            </a:pP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 100% / 20%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非零</a:t>
            </a:r>
          </a:p>
        </p:txBody>
      </p:sp>
      <p:cxnSp>
        <p:nvCxnSpPr>
          <p:cNvPr id="74" name="直接箭头连接符 73"/>
          <p:cNvCxnSpPr/>
          <p:nvPr/>
        </p:nvCxnSpPr>
        <p:spPr>
          <a:xfrm flipH="1">
            <a:off x="9011920" y="2828290"/>
            <a:ext cx="663575" cy="924560"/>
          </a:xfrm>
          <a:prstGeom prst="straightConnector1">
            <a:avLst/>
          </a:prstGeom>
          <a:ln w="127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箭头连接符 74"/>
          <p:cNvCxnSpPr/>
          <p:nvPr/>
        </p:nvCxnSpPr>
        <p:spPr>
          <a:xfrm flipH="1">
            <a:off x="8759825" y="3391535"/>
            <a:ext cx="1183005" cy="1081405"/>
          </a:xfrm>
          <a:prstGeom prst="straightConnector1">
            <a:avLst/>
          </a:prstGeom>
          <a:ln w="127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椭圆 76"/>
          <p:cNvSpPr/>
          <p:nvPr/>
        </p:nvSpPr>
        <p:spPr>
          <a:xfrm>
            <a:off x="9698990" y="2581275"/>
            <a:ext cx="107950" cy="1193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椭圆 77"/>
          <p:cNvSpPr/>
          <p:nvPr/>
        </p:nvSpPr>
        <p:spPr>
          <a:xfrm>
            <a:off x="10194290" y="1746250"/>
            <a:ext cx="201295" cy="1535430"/>
          </a:xfrm>
          <a:prstGeom prst="ellipse">
            <a:avLst/>
          </a:prstGeom>
          <a:noFill/>
          <a:ln w="28575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椭圆 78"/>
          <p:cNvSpPr/>
          <p:nvPr/>
        </p:nvSpPr>
        <p:spPr>
          <a:xfrm>
            <a:off x="9907270" y="1753870"/>
            <a:ext cx="201295" cy="1535430"/>
          </a:xfrm>
          <a:prstGeom prst="ellipse">
            <a:avLst/>
          </a:prstGeom>
          <a:noFill/>
          <a:ln w="28575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0" name="直接箭头连接符 79"/>
          <p:cNvCxnSpPr/>
          <p:nvPr/>
        </p:nvCxnSpPr>
        <p:spPr>
          <a:xfrm flipH="1">
            <a:off x="8651875" y="3430270"/>
            <a:ext cx="1587500" cy="1510665"/>
          </a:xfrm>
          <a:prstGeom prst="straightConnector1">
            <a:avLst/>
          </a:prstGeom>
          <a:ln w="127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流程图: 对照 80"/>
          <p:cNvSpPr/>
          <p:nvPr/>
        </p:nvSpPr>
        <p:spPr>
          <a:xfrm>
            <a:off x="10497820" y="1954530"/>
            <a:ext cx="171450" cy="1204595"/>
          </a:xfrm>
          <a:prstGeom prst="flowChartCollate">
            <a:avLst/>
          </a:prstGeom>
          <a:noFill/>
          <a:ln w="38100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2" name="文本框 81"/>
          <p:cNvSpPr txBox="1"/>
          <p:nvPr/>
        </p:nvSpPr>
        <p:spPr>
          <a:xfrm>
            <a:off x="9102090" y="4128770"/>
            <a:ext cx="2555875" cy="995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删除旧分类器</a:t>
            </a:r>
            <a:r>
              <a:rPr lang="en-US" altLang="zh-CN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Softmax</a:t>
            </a:r>
            <a:endParaRPr lang="en-US" altLang="zh-CN" sz="1400" b="1" dirty="0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400" b="1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每一类都训练一个</a:t>
            </a:r>
          </a:p>
          <a:p>
            <a:pPr algn="ctr">
              <a:lnSpc>
                <a:spcPct val="140000"/>
              </a:lnSpc>
            </a:pPr>
            <a:r>
              <a:rPr lang="zh-CN" altLang="en-US" sz="1400" b="1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二值</a:t>
            </a:r>
            <a:r>
              <a:rPr lang="en-US" altLang="zh-CN" sz="1400" b="1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SVM</a:t>
            </a:r>
            <a:r>
              <a:rPr lang="zh-CN" altLang="en-US" sz="1400" b="1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分类器（物体</a:t>
            </a:r>
            <a:r>
              <a:rPr lang="en-US" altLang="zh-CN" sz="1400" b="1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+</a:t>
            </a:r>
            <a:r>
              <a:rPr lang="zh-CN" altLang="en-US" sz="1400" b="1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背景）</a:t>
            </a:r>
          </a:p>
        </p:txBody>
      </p:sp>
      <p:cxnSp>
        <p:nvCxnSpPr>
          <p:cNvPr id="83" name="直接箭头连接符 82"/>
          <p:cNvCxnSpPr/>
          <p:nvPr/>
        </p:nvCxnSpPr>
        <p:spPr>
          <a:xfrm flipH="1">
            <a:off x="10236200" y="3321050"/>
            <a:ext cx="287655" cy="864235"/>
          </a:xfrm>
          <a:prstGeom prst="straightConnector1">
            <a:avLst/>
          </a:prstGeom>
          <a:ln w="28575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矩形 83"/>
          <p:cNvSpPr/>
          <p:nvPr/>
        </p:nvSpPr>
        <p:spPr>
          <a:xfrm>
            <a:off x="10465435" y="1830705"/>
            <a:ext cx="612140" cy="14389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latin typeface="微软雅黑" panose="020B0503020204020204" charset="-122"/>
                <a:ea typeface="微软雅黑" panose="020B0503020204020204" charset="-122"/>
              </a:rPr>
              <a:t>SVM</a:t>
            </a:r>
          </a:p>
        </p:txBody>
      </p:sp>
      <p:sp>
        <p:nvSpPr>
          <p:cNvPr id="85" name="文本框 84"/>
          <p:cNvSpPr txBox="1"/>
          <p:nvPr/>
        </p:nvSpPr>
        <p:spPr>
          <a:xfrm>
            <a:off x="11225530" y="2399665"/>
            <a:ext cx="64008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>
                <a:solidFill>
                  <a:schemeClr val="accent5"/>
                </a:solidFill>
                <a:latin typeface="微软雅黑" panose="020B0503020204020204" charset="-122"/>
                <a:ea typeface="微软雅黑" panose="020B0503020204020204" charset="-122"/>
              </a:rPr>
              <a:t>class</a:t>
            </a:r>
          </a:p>
        </p:txBody>
      </p:sp>
      <p:cxnSp>
        <p:nvCxnSpPr>
          <p:cNvPr id="86" name="直接连接符 85"/>
          <p:cNvCxnSpPr>
            <a:stCxn id="84" idx="3"/>
            <a:endCxn id="85" idx="1"/>
          </p:cNvCxnSpPr>
          <p:nvPr/>
        </p:nvCxnSpPr>
        <p:spPr>
          <a:xfrm>
            <a:off x="11042015" y="2550160"/>
            <a:ext cx="147955" cy="31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文本框 86"/>
          <p:cNvSpPr txBox="1"/>
          <p:nvPr/>
        </p:nvSpPr>
        <p:spPr>
          <a:xfrm>
            <a:off x="5805170" y="5306060"/>
            <a:ext cx="5139055" cy="694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1600" b="1" u="sng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分类</a:t>
            </a:r>
            <a:r>
              <a:rPr lang="zh-CN" altLang="en-US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    </a:t>
            </a:r>
            <a:r>
              <a:rPr lang="en-US" altLang="zh-CN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	+      	 </a:t>
            </a:r>
            <a:r>
              <a:rPr lang="zh-CN" altLang="en-US" sz="1600" b="1" u="sng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定位</a:t>
            </a:r>
            <a:r>
              <a:rPr lang="zh-CN" altLang="en-US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	</a:t>
            </a:r>
            <a:r>
              <a:rPr lang="zh-CN" altLang="en-US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        </a:t>
            </a:r>
            <a:r>
              <a:rPr lang="en-US" altLang="zh-CN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+  	  </a:t>
            </a:r>
            <a:r>
              <a:rPr lang="zh-CN" altLang="en-US" sz="1600" b="1" u="sng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检测</a:t>
            </a:r>
          </a:p>
          <a:p>
            <a:pPr algn="ctr">
              <a:lnSpc>
                <a:spcPct val="140000"/>
              </a:lnSpc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SVM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分类器         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BoundingBox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回归器优化定位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	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多个分类器 </a:t>
            </a:r>
          </a:p>
        </p:txBody>
      </p:sp>
      <p:sp>
        <p:nvSpPr>
          <p:cNvPr id="88" name="文本框 87"/>
          <p:cNvSpPr txBox="1"/>
          <p:nvPr/>
        </p:nvSpPr>
        <p:spPr>
          <a:xfrm>
            <a:off x="6836410" y="3321050"/>
            <a:ext cx="20046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3. CNN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提取特征向量</a:t>
            </a:r>
          </a:p>
        </p:txBody>
      </p:sp>
      <p:sp>
        <p:nvSpPr>
          <p:cNvPr id="89" name="文本框 88"/>
          <p:cNvSpPr txBox="1"/>
          <p:nvPr/>
        </p:nvSpPr>
        <p:spPr>
          <a:xfrm>
            <a:off x="10310495" y="3486150"/>
            <a:ext cx="14839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4.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对小图分类</a:t>
            </a:r>
          </a:p>
        </p:txBody>
      </p:sp>
      <p:sp>
        <p:nvSpPr>
          <p:cNvPr id="90" name="文本框 89"/>
          <p:cNvSpPr txBox="1"/>
          <p:nvPr/>
        </p:nvSpPr>
        <p:spPr>
          <a:xfrm>
            <a:off x="6517640" y="6146165"/>
            <a:ext cx="359092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预训练分类卷积网络 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+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定位问题微调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1721</TotalTime>
  <Words>1450</Words>
  <Application>Microsoft Office PowerPoint</Application>
  <PresentationFormat>宽屏</PresentationFormat>
  <Paragraphs>418</Paragraphs>
  <Slides>25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1" baseType="lpstr">
      <vt:lpstr>宋体</vt:lpstr>
      <vt:lpstr>微软雅黑</vt:lpstr>
      <vt:lpstr>Arial</vt:lpstr>
      <vt:lpstr>Calibri</vt:lpstr>
      <vt:lpstr>Calibri Light</vt:lpstr>
      <vt:lpstr>Office 主题</vt:lpstr>
      <vt:lpstr>Object Detection  Deep Neural Network Architecture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taylorguo</dc:creator>
  <cp:lastModifiedBy>Taylor Guo</cp:lastModifiedBy>
  <cp:revision>908</cp:revision>
  <dcterms:created xsi:type="dcterms:W3CDTF">2019-07-25T04:20:53Z</dcterms:created>
  <dcterms:modified xsi:type="dcterms:W3CDTF">2022-12-26T04:03:59Z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2052-1.2.1.1575</vt:lpwstr>
  </property>
</Properties>
</file>

<file path=docProps/thumbnail.jpeg>
</file>